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drawing2.xml" ContentType="application/vnd.ms-office.drawingml.diagramDrawin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mov" ContentType="video/unknow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66" r:id="rId3"/>
    <p:sldId id="277" r:id="rId4"/>
    <p:sldId id="278" r:id="rId5"/>
    <p:sldId id="268" r:id="rId6"/>
    <p:sldId id="267" r:id="rId7"/>
    <p:sldId id="280" r:id="rId8"/>
    <p:sldId id="270" r:id="rId9"/>
    <p:sldId id="269" r:id="rId10"/>
    <p:sldId id="271" r:id="rId11"/>
    <p:sldId id="272" r:id="rId12"/>
    <p:sldId id="273" r:id="rId13"/>
    <p:sldId id="274" r:id="rId14"/>
    <p:sldId id="275" r:id="rId15"/>
    <p:sldId id="276" r:id="rId16"/>
    <p:sldId id="279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09" autoAdjust="0"/>
    <p:restoredTop sz="94660"/>
  </p:normalViewPr>
  <p:slideViewPr>
    <p:cSldViewPr>
      <p:cViewPr>
        <p:scale>
          <a:sx n="33" d="100"/>
          <a:sy n="33" d="100"/>
        </p:scale>
        <p:origin x="-828" y="-120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EF0889-3745-42DA-AEA0-4DBAAFE171D9}" type="doc">
      <dgm:prSet loTypeId="urn:microsoft.com/office/officeart/2005/8/layout/hList1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697C9F5-EB1E-4454-9DCF-F0CB852198EF}">
      <dgm:prSet phldrT="[Text]" custT="1"/>
      <dgm:spPr/>
      <dgm:t>
        <a:bodyPr/>
        <a:lstStyle/>
        <a:p>
          <a:r>
            <a:rPr lang="en-US" sz="6000" b="1" dirty="0" smtClean="0">
              <a:latin typeface="Calibri" pitchFamily="34" charset="0"/>
              <a:cs typeface="Calibri" pitchFamily="34" charset="0"/>
            </a:rPr>
            <a:t>Listings</a:t>
          </a:r>
          <a:endParaRPr lang="en-US" sz="6000" b="1" dirty="0">
            <a:latin typeface="Calibri" pitchFamily="34" charset="0"/>
            <a:cs typeface="Calibri" pitchFamily="34" charset="0"/>
          </a:endParaRPr>
        </a:p>
      </dgm:t>
    </dgm:pt>
    <dgm:pt modelId="{FA764A78-758E-46E6-98C1-36454AA5300D}" type="parTrans" cxnId="{4DC86B61-217C-4B9C-87D5-43BF1B7C7ED0}">
      <dgm:prSet/>
      <dgm:spPr/>
      <dgm:t>
        <a:bodyPr/>
        <a:lstStyle/>
        <a:p>
          <a:endParaRPr lang="en-US"/>
        </a:p>
      </dgm:t>
    </dgm:pt>
    <dgm:pt modelId="{763A324F-D887-4E8A-8A4A-D07F0C0C7F3D}" type="sibTrans" cxnId="{4DC86B61-217C-4B9C-87D5-43BF1B7C7ED0}">
      <dgm:prSet/>
      <dgm:spPr/>
      <dgm:t>
        <a:bodyPr/>
        <a:lstStyle/>
        <a:p>
          <a:endParaRPr lang="en-US"/>
        </a:p>
      </dgm:t>
    </dgm:pt>
    <dgm:pt modelId="{0412E962-CAA3-4204-B7C7-784867CCE4F6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Description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7884DE46-70AC-4168-A704-91681D1083E1}" type="parTrans" cxnId="{C79AB91E-561C-4702-82B5-BDC7AECD71EF}">
      <dgm:prSet/>
      <dgm:spPr/>
      <dgm:t>
        <a:bodyPr/>
        <a:lstStyle/>
        <a:p>
          <a:endParaRPr lang="en-US"/>
        </a:p>
      </dgm:t>
    </dgm:pt>
    <dgm:pt modelId="{154071DD-D226-41D9-AFE3-60C75607AAEB}" type="sibTrans" cxnId="{C79AB91E-561C-4702-82B5-BDC7AECD71EF}">
      <dgm:prSet/>
      <dgm:spPr/>
      <dgm:t>
        <a:bodyPr/>
        <a:lstStyle/>
        <a:p>
          <a:endParaRPr lang="en-US"/>
        </a:p>
      </dgm:t>
    </dgm:pt>
    <dgm:pt modelId="{AA9EA632-820A-43F1-AAF0-E8E9A6CA1365}">
      <dgm:prSet phldrT="[Text]" custT="1"/>
      <dgm:spPr/>
      <dgm:t>
        <a:bodyPr/>
        <a:lstStyle/>
        <a:p>
          <a:r>
            <a:rPr lang="en-US" sz="5400" b="1" dirty="0" smtClean="0">
              <a:latin typeface="Calibri" pitchFamily="34" charset="0"/>
              <a:cs typeface="Calibri" pitchFamily="34" charset="0"/>
            </a:rPr>
            <a:t>Reviews</a:t>
          </a:r>
          <a:endParaRPr lang="en-US" sz="5400" b="1" dirty="0">
            <a:latin typeface="Calibri" pitchFamily="34" charset="0"/>
            <a:cs typeface="Calibri" pitchFamily="34" charset="0"/>
          </a:endParaRPr>
        </a:p>
      </dgm:t>
    </dgm:pt>
    <dgm:pt modelId="{26843CF7-99CF-4BB0-9C7B-FF708C77D374}" type="parTrans" cxnId="{A50C7A8E-6D17-48E3-A296-5798AC4BD1F1}">
      <dgm:prSet/>
      <dgm:spPr/>
      <dgm:t>
        <a:bodyPr/>
        <a:lstStyle/>
        <a:p>
          <a:endParaRPr lang="en-US"/>
        </a:p>
      </dgm:t>
    </dgm:pt>
    <dgm:pt modelId="{4C47BD79-C1E1-422A-9FAA-82F698594C68}" type="sibTrans" cxnId="{A50C7A8E-6D17-48E3-A296-5798AC4BD1F1}">
      <dgm:prSet/>
      <dgm:spPr/>
      <dgm:t>
        <a:bodyPr/>
        <a:lstStyle/>
        <a:p>
          <a:endParaRPr lang="en-US"/>
        </a:p>
      </dgm:t>
    </dgm:pt>
    <dgm:pt modelId="{ADF24659-4BE8-40A9-8EC1-EFFF0BBE50A9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Costing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BAEB1896-184A-4DE8-8BB1-C29C8E5B3D81}" type="sibTrans" cxnId="{14F261BB-01C0-442B-ABE6-38FA11456DE9}">
      <dgm:prSet/>
      <dgm:spPr/>
      <dgm:t>
        <a:bodyPr/>
        <a:lstStyle/>
        <a:p>
          <a:endParaRPr lang="en-US"/>
        </a:p>
      </dgm:t>
    </dgm:pt>
    <dgm:pt modelId="{EEFBC774-ED01-4436-8937-94FEA59EAE88}" type="parTrans" cxnId="{14F261BB-01C0-442B-ABE6-38FA11456DE9}">
      <dgm:prSet/>
      <dgm:spPr/>
      <dgm:t>
        <a:bodyPr/>
        <a:lstStyle/>
        <a:p>
          <a:endParaRPr lang="en-US"/>
        </a:p>
      </dgm:t>
    </dgm:pt>
    <dgm:pt modelId="{63CC0D13-53F5-4B3E-8E2A-0BE4776F5D84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Amenities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D4C68E34-A5C2-4B78-B272-32BE6DB05B31}" type="sibTrans" cxnId="{011D9B85-24DC-4225-83B7-E0693F532C53}">
      <dgm:prSet/>
      <dgm:spPr/>
      <dgm:t>
        <a:bodyPr/>
        <a:lstStyle/>
        <a:p>
          <a:endParaRPr lang="en-US"/>
        </a:p>
      </dgm:t>
    </dgm:pt>
    <dgm:pt modelId="{6A8FC0C5-4617-43A7-A1D0-1482FB2707EC}" type="parTrans" cxnId="{011D9B85-24DC-4225-83B7-E0693F532C53}">
      <dgm:prSet/>
      <dgm:spPr/>
      <dgm:t>
        <a:bodyPr/>
        <a:lstStyle/>
        <a:p>
          <a:endParaRPr lang="en-US"/>
        </a:p>
      </dgm:t>
    </dgm:pt>
    <dgm:pt modelId="{E09598CB-1384-4244-AB2E-7C93B8B7B4C5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Location information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06588391-B70F-48C5-8B7C-F000C9A03393}" type="sibTrans" cxnId="{1CF36493-151F-45B5-AFC2-D9AE1B43D2D2}">
      <dgm:prSet/>
      <dgm:spPr/>
      <dgm:t>
        <a:bodyPr/>
        <a:lstStyle/>
        <a:p>
          <a:endParaRPr lang="en-US"/>
        </a:p>
      </dgm:t>
    </dgm:pt>
    <dgm:pt modelId="{A3E180AE-0C3D-4948-B711-E480CD0EE202}" type="parTrans" cxnId="{1CF36493-151F-45B5-AFC2-D9AE1B43D2D2}">
      <dgm:prSet/>
      <dgm:spPr/>
      <dgm:t>
        <a:bodyPr/>
        <a:lstStyle/>
        <a:p>
          <a:endParaRPr lang="en-US"/>
        </a:p>
      </dgm:t>
    </dgm:pt>
    <dgm:pt modelId="{7F429039-CAB9-470C-BE25-E4DC7C3FFB76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Host information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0F7496FB-FA81-4A4D-BA6E-FC9F89E0B2D1}" type="sibTrans" cxnId="{665E5CDB-DBC1-4367-9819-DDF3B952F04C}">
      <dgm:prSet/>
      <dgm:spPr/>
      <dgm:t>
        <a:bodyPr/>
        <a:lstStyle/>
        <a:p>
          <a:endParaRPr lang="en-US"/>
        </a:p>
      </dgm:t>
    </dgm:pt>
    <dgm:pt modelId="{E63BBA86-A71E-41D2-87D6-95D966B8CB8F}" type="parTrans" cxnId="{665E5CDB-DBC1-4367-9819-DDF3B952F04C}">
      <dgm:prSet/>
      <dgm:spPr/>
      <dgm:t>
        <a:bodyPr/>
        <a:lstStyle/>
        <a:p>
          <a:endParaRPr lang="en-US"/>
        </a:p>
      </dgm:t>
    </dgm:pt>
    <dgm:pt modelId="{7F78F3DB-8959-4808-980D-C0F687C9D322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Neighborhood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755C91F0-2C34-4BA1-80A1-EFE9AAF39F4A}" type="sibTrans" cxnId="{EEDD8D83-026F-45E4-AEB2-BE8403F2111A}">
      <dgm:prSet/>
      <dgm:spPr/>
      <dgm:t>
        <a:bodyPr/>
        <a:lstStyle/>
        <a:p>
          <a:endParaRPr lang="en-US"/>
        </a:p>
      </dgm:t>
    </dgm:pt>
    <dgm:pt modelId="{D05F3B8D-C984-4593-B870-C85FF27858A7}" type="parTrans" cxnId="{EEDD8D83-026F-45E4-AEB2-BE8403F2111A}">
      <dgm:prSet/>
      <dgm:spPr/>
      <dgm:t>
        <a:bodyPr/>
        <a:lstStyle/>
        <a:p>
          <a:endParaRPr lang="en-US"/>
        </a:p>
      </dgm:t>
    </dgm:pt>
    <dgm:pt modelId="{158BD2B8-80AE-4271-ADAB-ABD8C89442BF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Comments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19FB5E4A-6E71-42E9-86AC-11E6D04E0D85}" type="parTrans" cxnId="{591AF3F2-3C63-45AA-B326-5770D7B5DEFE}">
      <dgm:prSet/>
      <dgm:spPr/>
      <dgm:t>
        <a:bodyPr/>
        <a:lstStyle/>
        <a:p>
          <a:endParaRPr lang="en-US"/>
        </a:p>
      </dgm:t>
    </dgm:pt>
    <dgm:pt modelId="{1C1BF709-025E-433A-8971-F386AEA26F99}" type="sibTrans" cxnId="{591AF3F2-3C63-45AA-B326-5770D7B5DEFE}">
      <dgm:prSet/>
      <dgm:spPr/>
      <dgm:t>
        <a:bodyPr/>
        <a:lstStyle/>
        <a:p>
          <a:endParaRPr lang="en-US"/>
        </a:p>
      </dgm:t>
    </dgm:pt>
    <dgm:pt modelId="{B912F3C6-9662-4A67-B2B4-EFC8DA6E2D45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Property id.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F6520DAE-4252-47CF-BAC2-6C17E714EF48}" type="parTrans" cxnId="{99FFCEC9-F76D-4A02-853B-83F57BFD8E5C}">
      <dgm:prSet/>
      <dgm:spPr/>
      <dgm:t>
        <a:bodyPr/>
        <a:lstStyle/>
        <a:p>
          <a:endParaRPr lang="en-US"/>
        </a:p>
      </dgm:t>
    </dgm:pt>
    <dgm:pt modelId="{AA843B50-9222-4024-B50B-7440E9D37131}" type="sibTrans" cxnId="{99FFCEC9-F76D-4A02-853B-83F57BFD8E5C}">
      <dgm:prSet/>
      <dgm:spPr/>
      <dgm:t>
        <a:bodyPr/>
        <a:lstStyle/>
        <a:p>
          <a:endParaRPr lang="en-US"/>
        </a:p>
      </dgm:t>
    </dgm:pt>
    <dgm:pt modelId="{58A175AF-1E42-44D4-AB2B-93A06ADB33A3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Reviewer id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4B873E46-3263-4E8E-A0E3-4C82F4C9537F}" type="parTrans" cxnId="{FAFA7500-3909-4987-A14E-D2709B9B0123}">
      <dgm:prSet/>
      <dgm:spPr/>
      <dgm:t>
        <a:bodyPr/>
        <a:lstStyle/>
        <a:p>
          <a:endParaRPr lang="en-US"/>
        </a:p>
      </dgm:t>
    </dgm:pt>
    <dgm:pt modelId="{9102BAAA-B17E-4A5A-B441-F98BF79EAC0E}" type="sibTrans" cxnId="{FAFA7500-3909-4987-A14E-D2709B9B0123}">
      <dgm:prSet/>
      <dgm:spPr/>
      <dgm:t>
        <a:bodyPr/>
        <a:lstStyle/>
        <a:p>
          <a:endParaRPr lang="en-US"/>
        </a:p>
      </dgm:t>
    </dgm:pt>
    <dgm:pt modelId="{F1D7EC9F-E93A-43B7-87CF-106F9A4F1E8E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Property id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4F7AE82A-86CA-4856-8808-EDD8B5D9C2C7}" type="parTrans" cxnId="{06F6F002-1356-496A-9F20-7BC3F622848E}">
      <dgm:prSet/>
      <dgm:spPr/>
      <dgm:t>
        <a:bodyPr/>
        <a:lstStyle/>
        <a:p>
          <a:endParaRPr lang="en-US"/>
        </a:p>
      </dgm:t>
    </dgm:pt>
    <dgm:pt modelId="{2CFE7F9F-18D1-460B-A87B-07E4679103C9}" type="sibTrans" cxnId="{06F6F002-1356-496A-9F20-7BC3F622848E}">
      <dgm:prSet/>
      <dgm:spPr/>
      <dgm:t>
        <a:bodyPr/>
        <a:lstStyle/>
        <a:p>
          <a:endParaRPr lang="en-US"/>
        </a:p>
      </dgm:t>
    </dgm:pt>
    <dgm:pt modelId="{855E0A09-A49C-45F0-A802-805D8DFB0983}" type="pres">
      <dgm:prSet presAssocID="{5DEF0889-3745-42DA-AEA0-4DBAAFE171D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1771AF-B6D0-4063-BF77-A5A902B15EF2}" type="pres">
      <dgm:prSet presAssocID="{8697C9F5-EB1E-4454-9DCF-F0CB852198EF}" presName="composite" presStyleCnt="0"/>
      <dgm:spPr/>
      <dgm:t>
        <a:bodyPr/>
        <a:lstStyle/>
        <a:p>
          <a:endParaRPr lang="en-US"/>
        </a:p>
      </dgm:t>
    </dgm:pt>
    <dgm:pt modelId="{42863CDB-8929-44B0-A6EB-6D2A15A17DFE}" type="pres">
      <dgm:prSet presAssocID="{8697C9F5-EB1E-4454-9DCF-F0CB852198EF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362D7B-136A-4688-94FA-6EFE98C35299}" type="pres">
      <dgm:prSet presAssocID="{8697C9F5-EB1E-4454-9DCF-F0CB852198EF}" presName="desTx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5576E4-D1A1-49C4-9320-CDD9FC9255A8}" type="pres">
      <dgm:prSet presAssocID="{763A324F-D887-4E8A-8A4A-D07F0C0C7F3D}" presName="space" presStyleCnt="0"/>
      <dgm:spPr/>
      <dgm:t>
        <a:bodyPr/>
        <a:lstStyle/>
        <a:p>
          <a:endParaRPr lang="en-US"/>
        </a:p>
      </dgm:t>
    </dgm:pt>
    <dgm:pt modelId="{3F699299-0721-4BFD-BE59-549DD790CD23}" type="pres">
      <dgm:prSet presAssocID="{AA9EA632-820A-43F1-AAF0-E8E9A6CA1365}" presName="composite" presStyleCnt="0"/>
      <dgm:spPr/>
      <dgm:t>
        <a:bodyPr/>
        <a:lstStyle/>
        <a:p>
          <a:endParaRPr lang="en-US"/>
        </a:p>
      </dgm:t>
    </dgm:pt>
    <dgm:pt modelId="{F311B107-BE0F-4BCF-853D-4DC93D6797EA}" type="pres">
      <dgm:prSet presAssocID="{AA9EA632-820A-43F1-AAF0-E8E9A6CA1365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358512-98A3-45CD-9E6A-F3777D04D20C}" type="pres">
      <dgm:prSet presAssocID="{AA9EA632-820A-43F1-AAF0-E8E9A6CA1365}" presName="desTx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9AB91E-561C-4702-82B5-BDC7AECD71EF}" srcId="{8697C9F5-EB1E-4454-9DCF-F0CB852198EF}" destId="{0412E962-CAA3-4204-B7C7-784867CCE4F6}" srcOrd="0" destOrd="0" parTransId="{7884DE46-70AC-4168-A704-91681D1083E1}" sibTransId="{154071DD-D226-41D9-AFE3-60C75607AAEB}"/>
    <dgm:cxn modelId="{9A9639D9-9504-4697-B150-407CB782895C}" type="presOf" srcId="{8697C9F5-EB1E-4454-9DCF-F0CB852198EF}" destId="{42863CDB-8929-44B0-A6EB-6D2A15A17DFE}" srcOrd="0" destOrd="0" presId="urn:microsoft.com/office/officeart/2005/8/layout/hList1"/>
    <dgm:cxn modelId="{4CE5555B-409F-41BD-A8D8-BB0126EBFD4B}" type="presOf" srcId="{AA9EA632-820A-43F1-AAF0-E8E9A6CA1365}" destId="{F311B107-BE0F-4BCF-853D-4DC93D6797EA}" srcOrd="0" destOrd="0" presId="urn:microsoft.com/office/officeart/2005/8/layout/hList1"/>
    <dgm:cxn modelId="{011D9B85-24DC-4225-83B7-E0693F532C53}" srcId="{8697C9F5-EB1E-4454-9DCF-F0CB852198EF}" destId="{63CC0D13-53F5-4B3E-8E2A-0BE4776F5D84}" srcOrd="4" destOrd="0" parTransId="{6A8FC0C5-4617-43A7-A1D0-1482FB2707EC}" sibTransId="{D4C68E34-A5C2-4B78-B272-32BE6DB05B31}"/>
    <dgm:cxn modelId="{C6DE26D5-F3B2-4580-ADBA-8E1277CBF996}" type="presOf" srcId="{0412E962-CAA3-4204-B7C7-784867CCE4F6}" destId="{A6362D7B-136A-4688-94FA-6EFE98C35299}" srcOrd="0" destOrd="0" presId="urn:microsoft.com/office/officeart/2005/8/layout/hList1"/>
    <dgm:cxn modelId="{D97AC9A2-EDCD-4106-A1D9-C9226095FBE4}" type="presOf" srcId="{5DEF0889-3745-42DA-AEA0-4DBAAFE171D9}" destId="{855E0A09-A49C-45F0-A802-805D8DFB0983}" srcOrd="0" destOrd="0" presId="urn:microsoft.com/office/officeart/2005/8/layout/hList1"/>
    <dgm:cxn modelId="{14F261BB-01C0-442B-ABE6-38FA11456DE9}" srcId="{8697C9F5-EB1E-4454-9DCF-F0CB852198EF}" destId="{ADF24659-4BE8-40A9-8EC1-EFFF0BBE50A9}" srcOrd="5" destOrd="0" parTransId="{EEFBC774-ED01-4436-8937-94FEA59EAE88}" sibTransId="{BAEB1896-184A-4DE8-8BB1-C29C8E5B3D81}"/>
    <dgm:cxn modelId="{E7F768B2-9E40-4580-9A56-C6949CBC1144}" type="presOf" srcId="{ADF24659-4BE8-40A9-8EC1-EFFF0BBE50A9}" destId="{A6362D7B-136A-4688-94FA-6EFE98C35299}" srcOrd="0" destOrd="5" presId="urn:microsoft.com/office/officeart/2005/8/layout/hList1"/>
    <dgm:cxn modelId="{61B121C0-19C4-4039-80D6-8608ADA7BD2A}" type="presOf" srcId="{7F429039-CAB9-470C-BE25-E4DC7C3FFB76}" destId="{A6362D7B-136A-4688-94FA-6EFE98C35299}" srcOrd="0" destOrd="2" presId="urn:microsoft.com/office/officeart/2005/8/layout/hList1"/>
    <dgm:cxn modelId="{871D6DB0-6BE6-4430-84A9-49CBBD7E72AD}" type="presOf" srcId="{B912F3C6-9662-4A67-B2B4-EFC8DA6E2D45}" destId="{31358512-98A3-45CD-9E6A-F3777D04D20C}" srcOrd="0" destOrd="2" presId="urn:microsoft.com/office/officeart/2005/8/layout/hList1"/>
    <dgm:cxn modelId="{4DC86B61-217C-4B9C-87D5-43BF1B7C7ED0}" srcId="{5DEF0889-3745-42DA-AEA0-4DBAAFE171D9}" destId="{8697C9F5-EB1E-4454-9DCF-F0CB852198EF}" srcOrd="0" destOrd="0" parTransId="{FA764A78-758E-46E6-98C1-36454AA5300D}" sibTransId="{763A324F-D887-4E8A-8A4A-D07F0C0C7F3D}"/>
    <dgm:cxn modelId="{591AF3F2-3C63-45AA-B326-5770D7B5DEFE}" srcId="{AA9EA632-820A-43F1-AAF0-E8E9A6CA1365}" destId="{158BD2B8-80AE-4271-ADAB-ABD8C89442BF}" srcOrd="1" destOrd="0" parTransId="{19FB5E4A-6E71-42E9-86AC-11E6D04E0D85}" sibTransId="{1C1BF709-025E-433A-8971-F386AEA26F99}"/>
    <dgm:cxn modelId="{BF63805D-B82C-4C0B-8717-C20858FD3253}" type="presOf" srcId="{63CC0D13-53F5-4B3E-8E2A-0BE4776F5D84}" destId="{A6362D7B-136A-4688-94FA-6EFE98C35299}" srcOrd="0" destOrd="4" presId="urn:microsoft.com/office/officeart/2005/8/layout/hList1"/>
    <dgm:cxn modelId="{EEDD8D83-026F-45E4-AEB2-BE8403F2111A}" srcId="{8697C9F5-EB1E-4454-9DCF-F0CB852198EF}" destId="{7F78F3DB-8959-4808-980D-C0F687C9D322}" srcOrd="1" destOrd="0" parTransId="{D05F3B8D-C984-4593-B870-C85FF27858A7}" sibTransId="{755C91F0-2C34-4BA1-80A1-EFE9AAF39F4A}"/>
    <dgm:cxn modelId="{F21848A2-E094-434B-946D-741E658C956A}" type="presOf" srcId="{E09598CB-1384-4244-AB2E-7C93B8B7B4C5}" destId="{A6362D7B-136A-4688-94FA-6EFE98C35299}" srcOrd="0" destOrd="3" presId="urn:microsoft.com/office/officeart/2005/8/layout/hList1"/>
    <dgm:cxn modelId="{1CF36493-151F-45B5-AFC2-D9AE1B43D2D2}" srcId="{8697C9F5-EB1E-4454-9DCF-F0CB852198EF}" destId="{E09598CB-1384-4244-AB2E-7C93B8B7B4C5}" srcOrd="3" destOrd="0" parTransId="{A3E180AE-0C3D-4948-B711-E480CD0EE202}" sibTransId="{06588391-B70F-48C5-8B7C-F000C9A03393}"/>
    <dgm:cxn modelId="{E84241DA-FB2F-4E31-8F36-F4739A1F5B5E}" type="presOf" srcId="{F1D7EC9F-E93A-43B7-87CF-106F9A4F1E8E}" destId="{A6362D7B-136A-4688-94FA-6EFE98C35299}" srcOrd="0" destOrd="6" presId="urn:microsoft.com/office/officeart/2005/8/layout/hList1"/>
    <dgm:cxn modelId="{038AF984-6C5E-4F2E-8C76-4410298E8EFE}" type="presOf" srcId="{158BD2B8-80AE-4271-ADAB-ABD8C89442BF}" destId="{31358512-98A3-45CD-9E6A-F3777D04D20C}" srcOrd="0" destOrd="1" presId="urn:microsoft.com/office/officeart/2005/8/layout/hList1"/>
    <dgm:cxn modelId="{CF0D3FF3-FFCC-43AC-9390-D1DF76E35FF3}" type="presOf" srcId="{7F78F3DB-8959-4808-980D-C0F687C9D322}" destId="{A6362D7B-136A-4688-94FA-6EFE98C35299}" srcOrd="0" destOrd="1" presId="urn:microsoft.com/office/officeart/2005/8/layout/hList1"/>
    <dgm:cxn modelId="{99FFCEC9-F76D-4A02-853B-83F57BFD8E5C}" srcId="{AA9EA632-820A-43F1-AAF0-E8E9A6CA1365}" destId="{B912F3C6-9662-4A67-B2B4-EFC8DA6E2D45}" srcOrd="2" destOrd="0" parTransId="{F6520DAE-4252-47CF-BAC2-6C17E714EF48}" sibTransId="{AA843B50-9222-4024-B50B-7440E9D37131}"/>
    <dgm:cxn modelId="{665E5CDB-DBC1-4367-9819-DDF3B952F04C}" srcId="{8697C9F5-EB1E-4454-9DCF-F0CB852198EF}" destId="{7F429039-CAB9-470C-BE25-E4DC7C3FFB76}" srcOrd="2" destOrd="0" parTransId="{E63BBA86-A71E-41D2-87D6-95D966B8CB8F}" sibTransId="{0F7496FB-FA81-4A4D-BA6E-FC9F89E0B2D1}"/>
    <dgm:cxn modelId="{FAFA7500-3909-4987-A14E-D2709B9B0123}" srcId="{AA9EA632-820A-43F1-AAF0-E8E9A6CA1365}" destId="{58A175AF-1E42-44D4-AB2B-93A06ADB33A3}" srcOrd="0" destOrd="0" parTransId="{4B873E46-3263-4E8E-A0E3-4C82F4C9537F}" sibTransId="{9102BAAA-B17E-4A5A-B441-F98BF79EAC0E}"/>
    <dgm:cxn modelId="{DB1C5A06-8405-430A-8851-41352C4F69FA}" type="presOf" srcId="{58A175AF-1E42-44D4-AB2B-93A06ADB33A3}" destId="{31358512-98A3-45CD-9E6A-F3777D04D20C}" srcOrd="0" destOrd="0" presId="urn:microsoft.com/office/officeart/2005/8/layout/hList1"/>
    <dgm:cxn modelId="{A50C7A8E-6D17-48E3-A296-5798AC4BD1F1}" srcId="{5DEF0889-3745-42DA-AEA0-4DBAAFE171D9}" destId="{AA9EA632-820A-43F1-AAF0-E8E9A6CA1365}" srcOrd="1" destOrd="0" parTransId="{26843CF7-99CF-4BB0-9C7B-FF708C77D374}" sibTransId="{4C47BD79-C1E1-422A-9FAA-82F698594C68}"/>
    <dgm:cxn modelId="{06F6F002-1356-496A-9F20-7BC3F622848E}" srcId="{8697C9F5-EB1E-4454-9DCF-F0CB852198EF}" destId="{F1D7EC9F-E93A-43B7-87CF-106F9A4F1E8E}" srcOrd="6" destOrd="0" parTransId="{4F7AE82A-86CA-4856-8808-EDD8B5D9C2C7}" sibTransId="{2CFE7F9F-18D1-460B-A87B-07E4679103C9}"/>
    <dgm:cxn modelId="{5936FC0C-F61E-4FF6-8B9E-87D16EFA990E}" type="presParOf" srcId="{855E0A09-A49C-45F0-A802-805D8DFB0983}" destId="{B21771AF-B6D0-4063-BF77-A5A902B15EF2}" srcOrd="0" destOrd="0" presId="urn:microsoft.com/office/officeart/2005/8/layout/hList1"/>
    <dgm:cxn modelId="{DE8A7573-B966-46D1-A62F-AC3CB9F3C10F}" type="presParOf" srcId="{B21771AF-B6D0-4063-BF77-A5A902B15EF2}" destId="{42863CDB-8929-44B0-A6EB-6D2A15A17DFE}" srcOrd="0" destOrd="0" presId="urn:microsoft.com/office/officeart/2005/8/layout/hList1"/>
    <dgm:cxn modelId="{40ED4189-B76E-49F8-BA17-6FC3C2E3D617}" type="presParOf" srcId="{B21771AF-B6D0-4063-BF77-A5A902B15EF2}" destId="{A6362D7B-136A-4688-94FA-6EFE98C35299}" srcOrd="1" destOrd="0" presId="urn:microsoft.com/office/officeart/2005/8/layout/hList1"/>
    <dgm:cxn modelId="{3D7B3392-F186-4CB4-8EE7-7A933E0B63F9}" type="presParOf" srcId="{855E0A09-A49C-45F0-A802-805D8DFB0983}" destId="{565576E4-D1A1-49C4-9320-CDD9FC9255A8}" srcOrd="1" destOrd="0" presId="urn:microsoft.com/office/officeart/2005/8/layout/hList1"/>
    <dgm:cxn modelId="{F6251C84-7E1E-4242-AEC4-4A8B9BA49964}" type="presParOf" srcId="{855E0A09-A49C-45F0-A802-805D8DFB0983}" destId="{3F699299-0721-4BFD-BE59-549DD790CD23}" srcOrd="2" destOrd="0" presId="urn:microsoft.com/office/officeart/2005/8/layout/hList1"/>
    <dgm:cxn modelId="{6399E775-D6B2-490D-B518-A5F14111F52A}" type="presParOf" srcId="{3F699299-0721-4BFD-BE59-549DD790CD23}" destId="{F311B107-BE0F-4BCF-853D-4DC93D6797EA}" srcOrd="0" destOrd="0" presId="urn:microsoft.com/office/officeart/2005/8/layout/hList1"/>
    <dgm:cxn modelId="{7F7E55CB-3823-4ABA-A1FA-BE8AF706518A}" type="presParOf" srcId="{3F699299-0721-4BFD-BE59-549DD790CD23}" destId="{31358512-98A3-45CD-9E6A-F3777D04D20C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7AFDD0-4DEA-4B6A-B878-E15A3B74F1A5}" type="doc">
      <dgm:prSet loTypeId="urn:microsoft.com/office/officeart/2005/8/layout/chevron2" loCatId="list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26470D75-8136-4C50-AE4D-4AF735F61DDE}">
      <dgm:prSet phldrT="[Text]"/>
      <dgm:spPr/>
      <dgm:t>
        <a:bodyPr/>
        <a:lstStyle/>
        <a:p>
          <a:r>
            <a:rPr lang="en-US" b="1" dirty="0" smtClean="0"/>
            <a:t>Tokenization</a:t>
          </a:r>
          <a:endParaRPr lang="en-US" b="1" dirty="0"/>
        </a:p>
      </dgm:t>
    </dgm:pt>
    <dgm:pt modelId="{37842600-C746-4FD5-AD54-0CC1CADE49E1}" type="parTrans" cxnId="{EABB7C1D-16CC-4F40-BA66-B9D5D392F8BE}">
      <dgm:prSet/>
      <dgm:spPr/>
      <dgm:t>
        <a:bodyPr/>
        <a:lstStyle/>
        <a:p>
          <a:endParaRPr lang="en-US"/>
        </a:p>
      </dgm:t>
    </dgm:pt>
    <dgm:pt modelId="{C25A19B0-22C1-4D9C-9BD3-A1826A384056}" type="sibTrans" cxnId="{EABB7C1D-16CC-4F40-BA66-B9D5D392F8BE}">
      <dgm:prSet/>
      <dgm:spPr/>
      <dgm:t>
        <a:bodyPr/>
        <a:lstStyle/>
        <a:p>
          <a:endParaRPr lang="en-US"/>
        </a:p>
      </dgm:t>
    </dgm:pt>
    <dgm:pt modelId="{66D70577-7010-45F3-9606-0A05A3A0110D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Tokenization is the process of breaking a stream of text into tokens 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2DFF0E63-5230-4FC5-838B-1DB82C946FD3}" type="parTrans" cxnId="{91564403-02E5-4861-A798-7C9DEA8B4CE5}">
      <dgm:prSet/>
      <dgm:spPr/>
      <dgm:t>
        <a:bodyPr/>
        <a:lstStyle/>
        <a:p>
          <a:endParaRPr lang="en-US"/>
        </a:p>
      </dgm:t>
    </dgm:pt>
    <dgm:pt modelId="{24C052F5-864D-4385-BED1-C96D0085967C}" type="sibTrans" cxnId="{91564403-02E5-4861-A798-7C9DEA8B4CE5}">
      <dgm:prSet/>
      <dgm:spPr/>
      <dgm:t>
        <a:bodyPr/>
        <a:lstStyle/>
        <a:p>
          <a:endParaRPr lang="en-US"/>
        </a:p>
      </dgm:t>
    </dgm:pt>
    <dgm:pt modelId="{4D461A79-5659-465C-A19C-889298772337}">
      <dgm:prSet phldrT="[Text]"/>
      <dgm:spPr/>
      <dgm:t>
        <a:bodyPr/>
        <a:lstStyle/>
        <a:p>
          <a:r>
            <a:rPr lang="en-US" b="1" dirty="0" smtClean="0"/>
            <a:t>Lemmatization</a:t>
          </a:r>
          <a:endParaRPr lang="en-US" b="1" dirty="0"/>
        </a:p>
      </dgm:t>
    </dgm:pt>
    <dgm:pt modelId="{16A5E5AB-601A-4308-BBD8-0811F95F92DF}" type="parTrans" cxnId="{617A5ABF-E6DB-4D11-BC8C-BB4449A24706}">
      <dgm:prSet/>
      <dgm:spPr/>
      <dgm:t>
        <a:bodyPr/>
        <a:lstStyle/>
        <a:p>
          <a:endParaRPr lang="en-US"/>
        </a:p>
      </dgm:t>
    </dgm:pt>
    <dgm:pt modelId="{E02E896E-FA00-4606-B9ED-7EB0A3C8CDB8}" type="sibTrans" cxnId="{617A5ABF-E6DB-4D11-BC8C-BB4449A24706}">
      <dgm:prSet/>
      <dgm:spPr/>
      <dgm:t>
        <a:bodyPr/>
        <a:lstStyle/>
        <a:p>
          <a:endParaRPr lang="en-US"/>
        </a:p>
      </dgm:t>
    </dgm:pt>
    <dgm:pt modelId="{048DE030-B7FC-4E6A-9538-EDF543BEF6E3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Removes inflectional endings only and returns the base form of word known as lemma</a:t>
          </a:r>
          <a:endParaRPr lang="en-US" sz="3600" dirty="0">
            <a:latin typeface="Calibri" pitchFamily="34" charset="0"/>
            <a:cs typeface="Calibri" pitchFamily="34" charset="0"/>
          </a:endParaRPr>
        </a:p>
      </dgm:t>
    </dgm:pt>
    <dgm:pt modelId="{D0F4A7AC-4625-4B2B-8162-D4223AB94D67}" type="parTrans" cxnId="{709113A8-52D0-47C7-9FDE-AE5DE4020C0A}">
      <dgm:prSet/>
      <dgm:spPr/>
      <dgm:t>
        <a:bodyPr/>
        <a:lstStyle/>
        <a:p>
          <a:endParaRPr lang="en-US"/>
        </a:p>
      </dgm:t>
    </dgm:pt>
    <dgm:pt modelId="{8FAB82D3-9DF6-486D-95C0-84BF95060EE1}" type="sibTrans" cxnId="{709113A8-52D0-47C7-9FDE-AE5DE4020C0A}">
      <dgm:prSet/>
      <dgm:spPr/>
      <dgm:t>
        <a:bodyPr/>
        <a:lstStyle/>
        <a:p>
          <a:endParaRPr lang="en-US"/>
        </a:p>
      </dgm:t>
    </dgm:pt>
    <dgm:pt modelId="{D9BF0707-D846-49AB-9599-1D51CA9B975E}">
      <dgm:prSet phldrT="[Text]"/>
      <dgm:spPr/>
      <dgm:t>
        <a:bodyPr/>
        <a:lstStyle/>
        <a:p>
          <a:r>
            <a:rPr lang="en-US" b="1" dirty="0" smtClean="0"/>
            <a:t>Stop-words removal</a:t>
          </a:r>
          <a:endParaRPr lang="en-US" b="1" dirty="0"/>
        </a:p>
      </dgm:t>
    </dgm:pt>
    <dgm:pt modelId="{3C3FBE92-DB0B-4907-9C36-930A7E975CCC}" type="parTrans" cxnId="{EDF9A695-5E87-4279-B1BF-EC64D2C1E292}">
      <dgm:prSet/>
      <dgm:spPr/>
      <dgm:t>
        <a:bodyPr/>
        <a:lstStyle/>
        <a:p>
          <a:endParaRPr lang="en-US"/>
        </a:p>
      </dgm:t>
    </dgm:pt>
    <dgm:pt modelId="{B353580E-E4A8-4AA5-89F1-61719C851D96}" type="sibTrans" cxnId="{EDF9A695-5E87-4279-B1BF-EC64D2C1E292}">
      <dgm:prSet/>
      <dgm:spPr/>
      <dgm:t>
        <a:bodyPr/>
        <a:lstStyle/>
        <a:p>
          <a:endParaRPr lang="en-US"/>
        </a:p>
      </dgm:t>
    </dgm:pt>
    <dgm:pt modelId="{FD157BC7-BF97-43BF-B525-D45BF30EC78B}">
      <dgm:prSet phldrT="[Text]" custT="1"/>
      <dgm:spPr/>
      <dgm:t>
        <a:bodyPr/>
        <a:lstStyle/>
        <a:p>
          <a:r>
            <a:rPr lang="en-US" sz="3600" dirty="0" smtClean="0">
              <a:latin typeface="Calibri" pitchFamily="34" charset="0"/>
              <a:cs typeface="Calibri" pitchFamily="34" charset="0"/>
            </a:rPr>
            <a:t>Removal of commonly occurring words. – a, an, and, as, for, in, of..  </a:t>
          </a:r>
        </a:p>
      </dgm:t>
    </dgm:pt>
    <dgm:pt modelId="{20063B7F-1F85-48E4-B1DA-5823C4D858D6}" type="parTrans" cxnId="{F27063CF-53DB-46D9-BDB0-7CA266646E64}">
      <dgm:prSet/>
      <dgm:spPr/>
      <dgm:t>
        <a:bodyPr/>
        <a:lstStyle/>
        <a:p>
          <a:endParaRPr lang="en-US"/>
        </a:p>
      </dgm:t>
    </dgm:pt>
    <dgm:pt modelId="{C5FCF526-DE66-423C-BB92-0BA1FA556E22}" type="sibTrans" cxnId="{F27063CF-53DB-46D9-BDB0-7CA266646E64}">
      <dgm:prSet/>
      <dgm:spPr/>
      <dgm:t>
        <a:bodyPr/>
        <a:lstStyle/>
        <a:p>
          <a:endParaRPr lang="en-US"/>
        </a:p>
      </dgm:t>
    </dgm:pt>
    <dgm:pt modelId="{2030598E-1468-48F4-A46C-4041A59FF7BD}" type="pres">
      <dgm:prSet presAssocID="{007AFDD0-4DEA-4B6A-B878-E15A3B74F1A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C8D657D-5B8E-46EE-81C2-E029B56F60BA}" type="pres">
      <dgm:prSet presAssocID="{26470D75-8136-4C50-AE4D-4AF735F61DDE}" presName="composite" presStyleCnt="0"/>
      <dgm:spPr/>
    </dgm:pt>
    <dgm:pt modelId="{E1DDF6F3-82CB-4350-90F6-AABCA1FF15D8}" type="pres">
      <dgm:prSet presAssocID="{26470D75-8136-4C50-AE4D-4AF735F61DDE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F37162-D0B1-4D61-9735-152CBB37B408}" type="pres">
      <dgm:prSet presAssocID="{26470D75-8136-4C50-AE4D-4AF735F61DDE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C4C6BE-6B15-4767-95AD-441E6A62F08B}" type="pres">
      <dgm:prSet presAssocID="{C25A19B0-22C1-4D9C-9BD3-A1826A384056}" presName="sp" presStyleCnt="0"/>
      <dgm:spPr/>
    </dgm:pt>
    <dgm:pt modelId="{69D98020-0F70-441F-879C-21176D704AE7}" type="pres">
      <dgm:prSet presAssocID="{4D461A79-5659-465C-A19C-889298772337}" presName="composite" presStyleCnt="0"/>
      <dgm:spPr/>
    </dgm:pt>
    <dgm:pt modelId="{4F856BC9-323A-4B38-AE5D-077D9F9FF0C5}" type="pres">
      <dgm:prSet presAssocID="{4D461A79-5659-465C-A19C-889298772337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0F86E9-1B3C-4DBF-84F3-CF191AC7CCFF}" type="pres">
      <dgm:prSet presAssocID="{4D461A79-5659-465C-A19C-889298772337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69B12B-C583-4040-9751-13A3EE8A52EF}" type="pres">
      <dgm:prSet presAssocID="{E02E896E-FA00-4606-B9ED-7EB0A3C8CDB8}" presName="sp" presStyleCnt="0"/>
      <dgm:spPr/>
    </dgm:pt>
    <dgm:pt modelId="{E9E8C4CF-E8D2-40A1-8C74-BC0AC8F651CB}" type="pres">
      <dgm:prSet presAssocID="{D9BF0707-D846-49AB-9599-1D51CA9B975E}" presName="composite" presStyleCnt="0"/>
      <dgm:spPr/>
    </dgm:pt>
    <dgm:pt modelId="{C023C401-C0AA-49B4-B9A3-BD79134E6C0B}" type="pres">
      <dgm:prSet presAssocID="{D9BF0707-D846-49AB-9599-1D51CA9B975E}" presName="parentText" presStyleLbl="alignNode1" presStyleIdx="2" presStyleCnt="3" custLinFactNeighborX="0" custLinFactNeighborY="124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B1083B-7AB3-4F3B-88EC-8AA211EBE182}" type="pres">
      <dgm:prSet presAssocID="{D9BF0707-D846-49AB-9599-1D51CA9B975E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09113A8-52D0-47C7-9FDE-AE5DE4020C0A}" srcId="{4D461A79-5659-465C-A19C-889298772337}" destId="{048DE030-B7FC-4E6A-9538-EDF543BEF6E3}" srcOrd="0" destOrd="0" parTransId="{D0F4A7AC-4625-4B2B-8162-D4223AB94D67}" sibTransId="{8FAB82D3-9DF6-486D-95C0-84BF95060EE1}"/>
    <dgm:cxn modelId="{52A6D37A-DE83-4873-B355-2450D06C5BD8}" type="presOf" srcId="{D9BF0707-D846-49AB-9599-1D51CA9B975E}" destId="{C023C401-C0AA-49B4-B9A3-BD79134E6C0B}" srcOrd="0" destOrd="0" presId="urn:microsoft.com/office/officeart/2005/8/layout/chevron2"/>
    <dgm:cxn modelId="{F9AF9416-92EA-4E81-9E2D-70A81D6E86EF}" type="presOf" srcId="{26470D75-8136-4C50-AE4D-4AF735F61DDE}" destId="{E1DDF6F3-82CB-4350-90F6-AABCA1FF15D8}" srcOrd="0" destOrd="0" presId="urn:microsoft.com/office/officeart/2005/8/layout/chevron2"/>
    <dgm:cxn modelId="{EABB7C1D-16CC-4F40-BA66-B9D5D392F8BE}" srcId="{007AFDD0-4DEA-4B6A-B878-E15A3B74F1A5}" destId="{26470D75-8136-4C50-AE4D-4AF735F61DDE}" srcOrd="0" destOrd="0" parTransId="{37842600-C746-4FD5-AD54-0CC1CADE49E1}" sibTransId="{C25A19B0-22C1-4D9C-9BD3-A1826A384056}"/>
    <dgm:cxn modelId="{FCCF3148-20A7-4FB8-8D88-688E31EF5F61}" type="presOf" srcId="{007AFDD0-4DEA-4B6A-B878-E15A3B74F1A5}" destId="{2030598E-1468-48F4-A46C-4041A59FF7BD}" srcOrd="0" destOrd="0" presId="urn:microsoft.com/office/officeart/2005/8/layout/chevron2"/>
    <dgm:cxn modelId="{88E303DC-8500-4F0E-977C-C6ACAAE7DADF}" type="presOf" srcId="{4D461A79-5659-465C-A19C-889298772337}" destId="{4F856BC9-323A-4B38-AE5D-077D9F9FF0C5}" srcOrd="0" destOrd="0" presId="urn:microsoft.com/office/officeart/2005/8/layout/chevron2"/>
    <dgm:cxn modelId="{617A5ABF-E6DB-4D11-BC8C-BB4449A24706}" srcId="{007AFDD0-4DEA-4B6A-B878-E15A3B74F1A5}" destId="{4D461A79-5659-465C-A19C-889298772337}" srcOrd="1" destOrd="0" parTransId="{16A5E5AB-601A-4308-BBD8-0811F95F92DF}" sibTransId="{E02E896E-FA00-4606-B9ED-7EB0A3C8CDB8}"/>
    <dgm:cxn modelId="{48692700-0C1C-421F-8864-14F905D0FC7C}" type="presOf" srcId="{FD157BC7-BF97-43BF-B525-D45BF30EC78B}" destId="{C1B1083B-7AB3-4F3B-88EC-8AA211EBE182}" srcOrd="0" destOrd="0" presId="urn:microsoft.com/office/officeart/2005/8/layout/chevron2"/>
    <dgm:cxn modelId="{EDF9A695-5E87-4279-B1BF-EC64D2C1E292}" srcId="{007AFDD0-4DEA-4B6A-B878-E15A3B74F1A5}" destId="{D9BF0707-D846-49AB-9599-1D51CA9B975E}" srcOrd="2" destOrd="0" parTransId="{3C3FBE92-DB0B-4907-9C36-930A7E975CCC}" sibTransId="{B353580E-E4A8-4AA5-89F1-61719C851D96}"/>
    <dgm:cxn modelId="{D31BD653-F8A2-48C1-BFEF-257950B3DC9B}" type="presOf" srcId="{048DE030-B7FC-4E6A-9538-EDF543BEF6E3}" destId="{FB0F86E9-1B3C-4DBF-84F3-CF191AC7CCFF}" srcOrd="0" destOrd="0" presId="urn:microsoft.com/office/officeart/2005/8/layout/chevron2"/>
    <dgm:cxn modelId="{FD66C8E1-CF17-49C1-9117-CA4CB56F0C59}" type="presOf" srcId="{66D70577-7010-45F3-9606-0A05A3A0110D}" destId="{C7F37162-D0B1-4D61-9735-152CBB37B408}" srcOrd="0" destOrd="0" presId="urn:microsoft.com/office/officeart/2005/8/layout/chevron2"/>
    <dgm:cxn modelId="{F27063CF-53DB-46D9-BDB0-7CA266646E64}" srcId="{D9BF0707-D846-49AB-9599-1D51CA9B975E}" destId="{FD157BC7-BF97-43BF-B525-D45BF30EC78B}" srcOrd="0" destOrd="0" parTransId="{20063B7F-1F85-48E4-B1DA-5823C4D858D6}" sibTransId="{C5FCF526-DE66-423C-BB92-0BA1FA556E22}"/>
    <dgm:cxn modelId="{91564403-02E5-4861-A798-7C9DEA8B4CE5}" srcId="{26470D75-8136-4C50-AE4D-4AF735F61DDE}" destId="{66D70577-7010-45F3-9606-0A05A3A0110D}" srcOrd="0" destOrd="0" parTransId="{2DFF0E63-5230-4FC5-838B-1DB82C946FD3}" sibTransId="{24C052F5-864D-4385-BED1-C96D0085967C}"/>
    <dgm:cxn modelId="{F49BFF40-1147-4865-A23F-5812708F0833}" type="presParOf" srcId="{2030598E-1468-48F4-A46C-4041A59FF7BD}" destId="{BC8D657D-5B8E-46EE-81C2-E029B56F60BA}" srcOrd="0" destOrd="0" presId="urn:microsoft.com/office/officeart/2005/8/layout/chevron2"/>
    <dgm:cxn modelId="{A956361D-6CF9-4781-9F91-23CCF7B804AB}" type="presParOf" srcId="{BC8D657D-5B8E-46EE-81C2-E029B56F60BA}" destId="{E1DDF6F3-82CB-4350-90F6-AABCA1FF15D8}" srcOrd="0" destOrd="0" presId="urn:microsoft.com/office/officeart/2005/8/layout/chevron2"/>
    <dgm:cxn modelId="{6C542372-640A-49AC-99DE-74F59B3A33EB}" type="presParOf" srcId="{BC8D657D-5B8E-46EE-81C2-E029B56F60BA}" destId="{C7F37162-D0B1-4D61-9735-152CBB37B408}" srcOrd="1" destOrd="0" presId="urn:microsoft.com/office/officeart/2005/8/layout/chevron2"/>
    <dgm:cxn modelId="{54E93EBD-A87D-4052-92B3-1D48F7AE20C6}" type="presParOf" srcId="{2030598E-1468-48F4-A46C-4041A59FF7BD}" destId="{A9C4C6BE-6B15-4767-95AD-441E6A62F08B}" srcOrd="1" destOrd="0" presId="urn:microsoft.com/office/officeart/2005/8/layout/chevron2"/>
    <dgm:cxn modelId="{72AC6B01-1F58-47E3-BD5C-CA82A2F55036}" type="presParOf" srcId="{2030598E-1468-48F4-A46C-4041A59FF7BD}" destId="{69D98020-0F70-441F-879C-21176D704AE7}" srcOrd="2" destOrd="0" presId="urn:microsoft.com/office/officeart/2005/8/layout/chevron2"/>
    <dgm:cxn modelId="{A50751A9-E583-4ED8-BE90-46C0FA3F5F96}" type="presParOf" srcId="{69D98020-0F70-441F-879C-21176D704AE7}" destId="{4F856BC9-323A-4B38-AE5D-077D9F9FF0C5}" srcOrd="0" destOrd="0" presId="urn:microsoft.com/office/officeart/2005/8/layout/chevron2"/>
    <dgm:cxn modelId="{CE00CEA4-2BE5-41F3-A88F-B498A227E5E5}" type="presParOf" srcId="{69D98020-0F70-441F-879C-21176D704AE7}" destId="{FB0F86E9-1B3C-4DBF-84F3-CF191AC7CCFF}" srcOrd="1" destOrd="0" presId="urn:microsoft.com/office/officeart/2005/8/layout/chevron2"/>
    <dgm:cxn modelId="{29AB6172-6E13-4678-B604-57859DDF1ED6}" type="presParOf" srcId="{2030598E-1468-48F4-A46C-4041A59FF7BD}" destId="{8169B12B-C583-4040-9751-13A3EE8A52EF}" srcOrd="3" destOrd="0" presId="urn:microsoft.com/office/officeart/2005/8/layout/chevron2"/>
    <dgm:cxn modelId="{4D631612-9AE8-4249-8CF3-18A43BD2E029}" type="presParOf" srcId="{2030598E-1468-48F4-A46C-4041A59FF7BD}" destId="{E9E8C4CF-E8D2-40A1-8C74-BC0AC8F651CB}" srcOrd="4" destOrd="0" presId="urn:microsoft.com/office/officeart/2005/8/layout/chevron2"/>
    <dgm:cxn modelId="{7AFAE622-83A0-408F-88A5-679981711D05}" type="presParOf" srcId="{E9E8C4CF-E8D2-40A1-8C74-BC0AC8F651CB}" destId="{C023C401-C0AA-49B4-B9A3-BD79134E6C0B}" srcOrd="0" destOrd="0" presId="urn:microsoft.com/office/officeart/2005/8/layout/chevron2"/>
    <dgm:cxn modelId="{B542B035-DE86-4B2C-A042-B6C59E3DFC3C}" type="presParOf" srcId="{E9E8C4CF-E8D2-40A1-8C74-BC0AC8F651CB}" destId="{C1B1083B-7AB3-4F3B-88EC-8AA211EBE18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2863CDB-8929-44B0-A6EB-6D2A15A17DFE}">
      <dsp:nvSpPr>
        <dsp:cNvPr id="0" name=""/>
        <dsp:cNvSpPr/>
      </dsp:nvSpPr>
      <dsp:spPr>
        <a:xfrm>
          <a:off x="79" y="1399181"/>
          <a:ext cx="7596187" cy="18720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26720" tIns="243840" rIns="426720" bIns="243840" numCol="1" spcCol="1270" anchor="ctr" anchorCtr="0">
          <a:noAutofit/>
        </a:bodyPr>
        <a:lstStyle/>
        <a:p>
          <a:pPr lvl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000" b="1" kern="1200" dirty="0" smtClean="0">
              <a:latin typeface="Calibri" pitchFamily="34" charset="0"/>
              <a:cs typeface="Calibri" pitchFamily="34" charset="0"/>
            </a:rPr>
            <a:t>Listings</a:t>
          </a:r>
          <a:endParaRPr lang="en-US" sz="6000" b="1" kern="1200" dirty="0">
            <a:latin typeface="Calibri" pitchFamily="34" charset="0"/>
            <a:cs typeface="Calibri" pitchFamily="34" charset="0"/>
          </a:endParaRPr>
        </a:p>
      </dsp:txBody>
      <dsp:txXfrm>
        <a:off x="79" y="1399181"/>
        <a:ext cx="7596187" cy="1872000"/>
      </dsp:txXfrm>
    </dsp:sp>
    <dsp:sp modelId="{A6362D7B-136A-4688-94FA-6EFE98C35299}">
      <dsp:nvSpPr>
        <dsp:cNvPr id="0" name=""/>
        <dsp:cNvSpPr/>
      </dsp:nvSpPr>
      <dsp:spPr>
        <a:xfrm>
          <a:off x="79" y="3271181"/>
          <a:ext cx="7596187" cy="454983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256032" bIns="288036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Description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Neighborhood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Host information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Location information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Amenities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Costing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Property id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</dsp:txBody>
      <dsp:txXfrm>
        <a:off x="79" y="3271181"/>
        <a:ext cx="7596187" cy="4549837"/>
      </dsp:txXfrm>
    </dsp:sp>
    <dsp:sp modelId="{F311B107-BE0F-4BCF-853D-4DC93D6797EA}">
      <dsp:nvSpPr>
        <dsp:cNvPr id="0" name=""/>
        <dsp:cNvSpPr/>
      </dsp:nvSpPr>
      <dsp:spPr>
        <a:xfrm>
          <a:off x="8659733" y="1399181"/>
          <a:ext cx="7596187" cy="1872000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384048" tIns="219456" rIns="384048" bIns="219456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 smtClean="0">
              <a:latin typeface="Calibri" pitchFamily="34" charset="0"/>
              <a:cs typeface="Calibri" pitchFamily="34" charset="0"/>
            </a:rPr>
            <a:t>Reviews</a:t>
          </a:r>
          <a:endParaRPr lang="en-US" sz="5400" b="1" kern="1200" dirty="0">
            <a:latin typeface="Calibri" pitchFamily="34" charset="0"/>
            <a:cs typeface="Calibri" pitchFamily="34" charset="0"/>
          </a:endParaRPr>
        </a:p>
      </dsp:txBody>
      <dsp:txXfrm>
        <a:off x="8659733" y="1399181"/>
        <a:ext cx="7596187" cy="1872000"/>
      </dsp:txXfrm>
    </dsp:sp>
    <dsp:sp modelId="{31358512-98A3-45CD-9E6A-F3777D04D20C}">
      <dsp:nvSpPr>
        <dsp:cNvPr id="0" name=""/>
        <dsp:cNvSpPr/>
      </dsp:nvSpPr>
      <dsp:spPr>
        <a:xfrm>
          <a:off x="8659733" y="3271181"/>
          <a:ext cx="7596187" cy="454983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256032" bIns="288036" numCol="1" spcCol="1270" anchor="t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Reviewer id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Comments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Property id.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</dsp:txBody>
      <dsp:txXfrm>
        <a:off x="8659733" y="3271181"/>
        <a:ext cx="7596187" cy="4549837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1DDF6F3-82CB-4350-90F6-AABCA1FF15D8}">
      <dsp:nvSpPr>
        <dsp:cNvPr id="0" name=""/>
        <dsp:cNvSpPr/>
      </dsp:nvSpPr>
      <dsp:spPr>
        <a:xfrm rot="5400000">
          <a:off x="-510167" y="512808"/>
          <a:ext cx="3401119" cy="2380783"/>
        </a:xfrm>
        <a:prstGeom prst="chevron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Tokenization</a:t>
          </a:r>
          <a:endParaRPr lang="en-US" sz="2600" b="1" kern="1200" dirty="0"/>
        </a:p>
      </dsp:txBody>
      <dsp:txXfrm rot="5400000">
        <a:off x="-510167" y="512808"/>
        <a:ext cx="3401119" cy="2380783"/>
      </dsp:txXfrm>
    </dsp:sp>
    <dsp:sp modelId="{C7F37162-D0B1-4D61-9735-152CBB37B408}">
      <dsp:nvSpPr>
        <dsp:cNvPr id="0" name=""/>
        <dsp:cNvSpPr/>
      </dsp:nvSpPr>
      <dsp:spPr>
        <a:xfrm rot="5400000">
          <a:off x="10753027" y="-8369604"/>
          <a:ext cx="2210727" cy="18955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Tokenization is the process of breaking a stream of text into tokens 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</dsp:txBody>
      <dsp:txXfrm rot="5400000">
        <a:off x="10753027" y="-8369604"/>
        <a:ext cx="2210727" cy="18955216"/>
      </dsp:txXfrm>
    </dsp:sp>
    <dsp:sp modelId="{4F856BC9-323A-4B38-AE5D-077D9F9FF0C5}">
      <dsp:nvSpPr>
        <dsp:cNvPr id="0" name=""/>
        <dsp:cNvSpPr/>
      </dsp:nvSpPr>
      <dsp:spPr>
        <a:xfrm rot="5400000">
          <a:off x="-510167" y="3728741"/>
          <a:ext cx="3401119" cy="2380783"/>
        </a:xfrm>
        <a:prstGeom prst="chevron">
          <a:avLst/>
        </a:prstGeom>
        <a:solidFill>
          <a:schemeClr val="accent1">
            <a:shade val="50000"/>
            <a:hueOff val="507423"/>
            <a:satOff val="0"/>
            <a:lumOff val="32202"/>
            <a:alphaOff val="0"/>
          </a:schemeClr>
        </a:solidFill>
        <a:ln w="25400" cap="flat" cmpd="sng" algn="ctr">
          <a:solidFill>
            <a:schemeClr val="accent1">
              <a:shade val="50000"/>
              <a:hueOff val="507423"/>
              <a:satOff val="0"/>
              <a:lumOff val="322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Lemmatization</a:t>
          </a:r>
          <a:endParaRPr lang="en-US" sz="2600" b="1" kern="1200" dirty="0"/>
        </a:p>
      </dsp:txBody>
      <dsp:txXfrm rot="5400000">
        <a:off x="-510167" y="3728741"/>
        <a:ext cx="3401119" cy="2380783"/>
      </dsp:txXfrm>
    </dsp:sp>
    <dsp:sp modelId="{FB0F86E9-1B3C-4DBF-84F3-CF191AC7CCFF}">
      <dsp:nvSpPr>
        <dsp:cNvPr id="0" name=""/>
        <dsp:cNvSpPr/>
      </dsp:nvSpPr>
      <dsp:spPr>
        <a:xfrm rot="5400000">
          <a:off x="10753027" y="-5153671"/>
          <a:ext cx="2210727" cy="18955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50000"/>
              <a:hueOff val="507423"/>
              <a:satOff val="0"/>
              <a:lumOff val="322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Removes inflectional endings only and returns the base form of word known as lemma</a:t>
          </a:r>
          <a:endParaRPr lang="en-US" sz="3600" kern="1200" dirty="0">
            <a:latin typeface="Calibri" pitchFamily="34" charset="0"/>
            <a:cs typeface="Calibri" pitchFamily="34" charset="0"/>
          </a:endParaRPr>
        </a:p>
      </dsp:txBody>
      <dsp:txXfrm rot="5400000">
        <a:off x="10753027" y="-5153671"/>
        <a:ext cx="2210727" cy="18955216"/>
      </dsp:txXfrm>
    </dsp:sp>
    <dsp:sp modelId="{C023C401-C0AA-49B4-B9A3-BD79134E6C0B}">
      <dsp:nvSpPr>
        <dsp:cNvPr id="0" name=""/>
        <dsp:cNvSpPr/>
      </dsp:nvSpPr>
      <dsp:spPr>
        <a:xfrm rot="5400000">
          <a:off x="-510167" y="6947314"/>
          <a:ext cx="3401119" cy="2380783"/>
        </a:xfrm>
        <a:prstGeom prst="chevron">
          <a:avLst/>
        </a:prstGeom>
        <a:solidFill>
          <a:schemeClr val="accent1">
            <a:shade val="50000"/>
            <a:hueOff val="507423"/>
            <a:satOff val="0"/>
            <a:lumOff val="32202"/>
            <a:alphaOff val="0"/>
          </a:schemeClr>
        </a:solidFill>
        <a:ln w="25400" cap="flat" cmpd="sng" algn="ctr">
          <a:solidFill>
            <a:schemeClr val="accent1">
              <a:shade val="50000"/>
              <a:hueOff val="507423"/>
              <a:satOff val="0"/>
              <a:lumOff val="322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b="1" kern="1200" dirty="0" smtClean="0"/>
            <a:t>Stop-words removal</a:t>
          </a:r>
          <a:endParaRPr lang="en-US" sz="2600" b="1" kern="1200" dirty="0"/>
        </a:p>
      </dsp:txBody>
      <dsp:txXfrm rot="5400000">
        <a:off x="-510167" y="6947314"/>
        <a:ext cx="3401119" cy="2380783"/>
      </dsp:txXfrm>
    </dsp:sp>
    <dsp:sp modelId="{C1B1083B-7AB3-4F3B-88EC-8AA211EBE182}">
      <dsp:nvSpPr>
        <dsp:cNvPr id="0" name=""/>
        <dsp:cNvSpPr/>
      </dsp:nvSpPr>
      <dsp:spPr>
        <a:xfrm rot="5400000">
          <a:off x="10753027" y="-1937738"/>
          <a:ext cx="2210727" cy="1895521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shade val="50000"/>
              <a:hueOff val="507423"/>
              <a:satOff val="0"/>
              <a:lumOff val="3220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600" kern="1200" dirty="0" smtClean="0">
              <a:latin typeface="Calibri" pitchFamily="34" charset="0"/>
              <a:cs typeface="Calibri" pitchFamily="34" charset="0"/>
            </a:rPr>
            <a:t>Removal of commonly occurring words. – a, an, and, as, for, in, of..  </a:t>
          </a:r>
        </a:p>
      </dsp:txBody>
      <dsp:txXfrm rot="5400000">
        <a:off x="10753027" y="-1937738"/>
        <a:ext cx="2210727" cy="189552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2" name="Shape 17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228600" algn="ctr">
              <a:spcBef>
                <a:spcPts val="0"/>
              </a:spcBef>
              <a:buSzTx/>
              <a:buNone/>
              <a:defRPr sz="5400"/>
            </a:lvl2pPr>
            <a:lvl3pPr marL="0" indent="457200" algn="ctr">
              <a:spcBef>
                <a:spcPts val="0"/>
              </a:spcBef>
              <a:buSzTx/>
              <a:buNone/>
              <a:defRPr sz="5400"/>
            </a:lvl3pPr>
            <a:lvl4pPr marL="0" indent="685800" algn="ctr">
              <a:spcBef>
                <a:spcPts val="0"/>
              </a:spcBef>
              <a:buSzTx/>
              <a:buNone/>
              <a:defRPr sz="5400"/>
            </a:lvl4pPr>
            <a:lvl5pPr marL="0" indent="91440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Rectangle 10"/>
          <p:cNvSpPr/>
          <p:nvPr/>
        </p:nvSpPr>
        <p:spPr>
          <a:xfrm>
            <a:off x="12700" y="11"/>
            <a:ext cx="24377650" cy="1320148"/>
          </a:xfrm>
          <a:prstGeom prst="rect">
            <a:avLst/>
          </a:prstGeom>
          <a:solidFill>
            <a:srgbClr val="007EBB"/>
          </a:solidFill>
          <a:ln w="12700">
            <a:miter lim="400000"/>
          </a:ln>
        </p:spPr>
        <p:txBody>
          <a:bodyPr tIns="91439" bIns="91439"/>
          <a:lstStyle/>
          <a:p>
            <a:pPr algn="l" defTabSz="1828251"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18" name="Rectangle 33"/>
          <p:cNvSpPr txBox="1"/>
          <p:nvPr/>
        </p:nvSpPr>
        <p:spPr>
          <a:xfrm>
            <a:off x="622142" y="12496800"/>
            <a:ext cx="13814002" cy="404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81616" tIns="81616" rIns="81616" bIns="81616">
            <a:spAutoFit/>
          </a:bodyPr>
          <a:lstStyle/>
          <a:p>
            <a:pPr algn="l" defTabSz="1828251">
              <a:lnSpc>
                <a:spcPct val="19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      </a:t>
            </a:r>
            <a:r>
              <a:rPr sz="1200"/>
              <a:t>|  </a:t>
            </a:r>
            <a:r>
              <a:rPr sz="1200" b="0"/>
              <a:t>©2017, Cognizant 		</a:t>
            </a:r>
          </a:p>
        </p:txBody>
      </p:sp>
      <p:sp>
        <p:nvSpPr>
          <p:cNvPr id="119" name="Title Text"/>
          <p:cNvSpPr txBox="1">
            <a:spLocks noGrp="1"/>
          </p:cNvSpPr>
          <p:nvPr>
            <p:ph type="title"/>
          </p:nvPr>
        </p:nvSpPr>
        <p:spPr>
          <a:xfrm>
            <a:off x="418993" y="137254"/>
            <a:ext cx="22955622" cy="1080121"/>
          </a:xfrm>
          <a:prstGeom prst="rect">
            <a:avLst/>
          </a:prstGeom>
        </p:spPr>
        <p:txBody>
          <a:bodyPr lIns="130622" tIns="130622" rIns="130622" bIns="130622"/>
          <a:lstStyle>
            <a:lvl1pPr algn="l" defTabSz="1828800">
              <a:defRPr sz="4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66595" y="12636059"/>
            <a:ext cx="415696" cy="429933"/>
          </a:xfrm>
          <a:prstGeom prst="rect">
            <a:avLst/>
          </a:prstGeom>
        </p:spPr>
        <p:txBody>
          <a:bodyPr lIns="81616" tIns="81616" rIns="81616" bIns="81616"/>
          <a:lstStyle>
            <a:lvl1pPr algn="r" defTabSz="1632245">
              <a:lnSpc>
                <a:spcPct val="110000"/>
              </a:lnSpc>
              <a:defRPr sz="1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121" name="Rectangle 20"/>
          <p:cNvSpPr/>
          <p:nvPr/>
        </p:nvSpPr>
        <p:spPr>
          <a:xfrm rot="10800000" flipH="1">
            <a:off x="12700" y="13566610"/>
            <a:ext cx="24377650" cy="14939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tIns="91439" bIns="91439" anchor="ctr"/>
          <a:lstStyle/>
          <a:p>
            <a:pPr algn="l" defTabSz="1828251">
              <a:defRPr sz="4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122" name="CG_logoReflect_RGB.png" descr="CG_logoReflect_RGB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21527414" y="12498640"/>
            <a:ext cx="2792311" cy="9601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3" name="Picture 2" descr="Picture 2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20480298" y="12618653"/>
            <a:ext cx="1270823" cy="902519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traight Connector 7"/>
          <p:cNvSpPr/>
          <p:nvPr/>
        </p:nvSpPr>
        <p:spPr>
          <a:xfrm>
            <a:off x="21576552" y="12667798"/>
            <a:ext cx="1" cy="720081"/>
          </a:xfrm>
          <a:prstGeom prst="line">
            <a:avLst/>
          </a:prstGeom>
          <a:solidFill>
            <a:srgbClr val="4F81BD"/>
          </a:solidFill>
          <a:ln w="12700">
            <a:solidFill>
              <a:srgbClr val="000000"/>
            </a:solidFill>
          </a:ln>
        </p:spPr>
        <p:txBody>
          <a:bodyPr tIns="91439" bIns="91439"/>
          <a:lstStyle/>
          <a:p>
            <a:pPr algn="l" defTabSz="1218985">
              <a:defRPr sz="4800" b="0"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 10"/>
          <p:cNvSpPr/>
          <p:nvPr/>
        </p:nvSpPr>
        <p:spPr>
          <a:xfrm>
            <a:off x="12700" y="11"/>
            <a:ext cx="24377650" cy="1320148"/>
          </a:xfrm>
          <a:prstGeom prst="rect">
            <a:avLst/>
          </a:prstGeom>
          <a:solidFill>
            <a:srgbClr val="007EBB"/>
          </a:solidFill>
          <a:ln w="12700">
            <a:miter lim="400000"/>
          </a:ln>
        </p:spPr>
        <p:txBody>
          <a:bodyPr tIns="91439" bIns="91439"/>
          <a:lstStyle/>
          <a:p>
            <a:pPr algn="l" defTabSz="1828251"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2" name="Rectangle 33"/>
          <p:cNvSpPr txBox="1"/>
          <p:nvPr/>
        </p:nvSpPr>
        <p:spPr>
          <a:xfrm>
            <a:off x="622142" y="12496800"/>
            <a:ext cx="13814002" cy="404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81616" tIns="81616" rIns="81616" bIns="81616">
            <a:spAutoFit/>
          </a:bodyPr>
          <a:lstStyle/>
          <a:p>
            <a:pPr algn="l" defTabSz="1828251">
              <a:lnSpc>
                <a:spcPct val="19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      </a:t>
            </a:r>
            <a:r>
              <a:rPr sz="1200"/>
              <a:t>|  </a:t>
            </a:r>
            <a:r>
              <a:rPr sz="1200" b="0"/>
              <a:t>©2017, Cognizant 		</a:t>
            </a:r>
          </a:p>
        </p:txBody>
      </p:sp>
      <p:sp>
        <p:nvSpPr>
          <p:cNvPr id="133" name="Title Text"/>
          <p:cNvSpPr txBox="1">
            <a:spLocks noGrp="1"/>
          </p:cNvSpPr>
          <p:nvPr>
            <p:ph type="title"/>
          </p:nvPr>
        </p:nvSpPr>
        <p:spPr>
          <a:xfrm>
            <a:off x="418993" y="137254"/>
            <a:ext cx="22955622" cy="1080121"/>
          </a:xfrm>
          <a:prstGeom prst="rect">
            <a:avLst/>
          </a:prstGeom>
        </p:spPr>
        <p:txBody>
          <a:bodyPr lIns="130622" tIns="130622" rIns="130622" bIns="130622"/>
          <a:lstStyle>
            <a:lvl1pPr algn="l" defTabSz="1828800">
              <a:defRPr sz="4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3685" y="12618642"/>
            <a:ext cx="415696" cy="429933"/>
          </a:xfrm>
          <a:prstGeom prst="rect">
            <a:avLst/>
          </a:prstGeom>
        </p:spPr>
        <p:txBody>
          <a:bodyPr lIns="81616" tIns="81616" rIns="81616" bIns="81616"/>
          <a:lstStyle>
            <a:lvl1pPr algn="r" defTabSz="1632245">
              <a:lnSpc>
                <a:spcPct val="110000"/>
              </a:lnSpc>
              <a:defRPr sz="1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sp>
        <p:nvSpPr>
          <p:cNvPr id="135" name="Rectangle 20"/>
          <p:cNvSpPr/>
          <p:nvPr/>
        </p:nvSpPr>
        <p:spPr>
          <a:xfrm rot="10800000" flipH="1">
            <a:off x="12700" y="13566610"/>
            <a:ext cx="24377650" cy="14939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tIns="91439" bIns="91439" anchor="ctr"/>
          <a:lstStyle/>
          <a:p>
            <a:pPr algn="l" defTabSz="1828251">
              <a:defRPr sz="4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136" name="CG_logoReflect_RGB.png" descr="CG_logoReflect_RGB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21527414" y="12498640"/>
            <a:ext cx="2792311" cy="9601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icture 2" descr="Picture 2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20480298" y="12618653"/>
            <a:ext cx="1270823" cy="902519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traight Connector 7"/>
          <p:cNvSpPr/>
          <p:nvPr/>
        </p:nvSpPr>
        <p:spPr>
          <a:xfrm>
            <a:off x="21576552" y="12667798"/>
            <a:ext cx="1" cy="720081"/>
          </a:xfrm>
          <a:prstGeom prst="line">
            <a:avLst/>
          </a:prstGeom>
          <a:solidFill>
            <a:srgbClr val="4F81BD"/>
          </a:solidFill>
          <a:ln w="12700">
            <a:solidFill>
              <a:srgbClr val="000000"/>
            </a:solidFill>
          </a:ln>
        </p:spPr>
        <p:txBody>
          <a:bodyPr tIns="91439" bIns="91439"/>
          <a:lstStyle/>
          <a:p>
            <a:pPr algn="l" defTabSz="1218985">
              <a:defRPr sz="4800" b="0"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Rectangle 10"/>
          <p:cNvSpPr/>
          <p:nvPr/>
        </p:nvSpPr>
        <p:spPr>
          <a:xfrm>
            <a:off x="12700" y="11"/>
            <a:ext cx="24377650" cy="1320148"/>
          </a:xfrm>
          <a:prstGeom prst="rect">
            <a:avLst/>
          </a:prstGeom>
          <a:solidFill>
            <a:srgbClr val="007EBB"/>
          </a:solidFill>
          <a:ln w="12700">
            <a:miter lim="400000"/>
          </a:ln>
        </p:spPr>
        <p:txBody>
          <a:bodyPr tIns="91439" bIns="91439"/>
          <a:lstStyle/>
          <a:p>
            <a:pPr algn="l" defTabSz="1828251"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46" name="Title Text"/>
          <p:cNvSpPr txBox="1">
            <a:spLocks noGrp="1"/>
          </p:cNvSpPr>
          <p:nvPr>
            <p:ph type="title"/>
          </p:nvPr>
        </p:nvSpPr>
        <p:spPr>
          <a:xfrm>
            <a:off x="418993" y="137254"/>
            <a:ext cx="22955622" cy="1080121"/>
          </a:xfrm>
          <a:prstGeom prst="rect">
            <a:avLst/>
          </a:prstGeom>
        </p:spPr>
        <p:txBody>
          <a:bodyPr lIns="130622" tIns="130622" rIns="130622" bIns="130622"/>
          <a:lstStyle>
            <a:lvl1pPr algn="l" defTabSz="1828800">
              <a:defRPr sz="4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t>Title Text</a:t>
            </a:r>
          </a:p>
        </p:txBody>
      </p:sp>
      <p:sp>
        <p:nvSpPr>
          <p:cNvPr id="147" name="Rectangle 20"/>
          <p:cNvSpPr/>
          <p:nvPr/>
        </p:nvSpPr>
        <p:spPr>
          <a:xfrm rot="10800000" flipH="1">
            <a:off x="12700" y="13566610"/>
            <a:ext cx="24377650" cy="14939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tIns="91439" bIns="91439" anchor="ctr"/>
          <a:lstStyle/>
          <a:p>
            <a:pPr algn="l" defTabSz="1828251">
              <a:defRPr sz="42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8" name="Straight Connector 7"/>
          <p:cNvSpPr/>
          <p:nvPr/>
        </p:nvSpPr>
        <p:spPr>
          <a:xfrm>
            <a:off x="21576552" y="12667798"/>
            <a:ext cx="1" cy="720081"/>
          </a:xfrm>
          <a:prstGeom prst="line">
            <a:avLst/>
          </a:prstGeom>
          <a:solidFill>
            <a:srgbClr val="4F81BD"/>
          </a:solidFill>
          <a:ln w="12700">
            <a:solidFill>
              <a:srgbClr val="000000"/>
            </a:solidFill>
          </a:ln>
        </p:spPr>
        <p:txBody>
          <a:bodyPr tIns="91439" bIns="91439"/>
          <a:lstStyle/>
          <a:p>
            <a:pPr algn="l" defTabSz="1218985">
              <a:defRPr sz="4800" b="0"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4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53685" y="12618642"/>
            <a:ext cx="415696" cy="429933"/>
          </a:xfrm>
          <a:prstGeom prst="rect">
            <a:avLst/>
          </a:prstGeom>
        </p:spPr>
        <p:txBody>
          <a:bodyPr lIns="81616" tIns="81616" rIns="81616" bIns="81616"/>
          <a:lstStyle>
            <a:lvl1pPr algn="r" defTabSz="1632245">
              <a:lnSpc>
                <a:spcPct val="110000"/>
              </a:lnSpc>
              <a:defRPr sz="1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Rectangle 6"/>
          <p:cNvGrpSpPr/>
          <p:nvPr/>
        </p:nvGrpSpPr>
        <p:grpSpPr>
          <a:xfrm>
            <a:off x="537275" y="0"/>
            <a:ext cx="23392112" cy="13716000"/>
            <a:chOff x="0" y="0"/>
            <a:chExt cx="23392110" cy="13716000"/>
          </a:xfrm>
        </p:grpSpPr>
        <p:sp>
          <p:nvSpPr>
            <p:cNvPr id="156" name="Rectangle"/>
            <p:cNvSpPr/>
            <p:nvPr/>
          </p:nvSpPr>
          <p:spPr>
            <a:xfrm>
              <a:off x="-1" y="0"/>
              <a:ext cx="23392112" cy="137160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ctr">
              <a:noAutofit/>
            </a:bodyPr>
            <a:lstStyle/>
            <a:p>
              <a:pPr defTabSz="1828754">
                <a:defRPr sz="48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57" name="‘-"/>
            <p:cNvSpPr txBox="1"/>
            <p:nvPr/>
          </p:nvSpPr>
          <p:spPr>
            <a:xfrm>
              <a:off x="-1" y="6427281"/>
              <a:ext cx="23392112" cy="86143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39" tIns="91439" rIns="91439" bIns="91439" numCol="1" anchor="ctr">
              <a:spAutoFit/>
            </a:bodyPr>
            <a:lstStyle/>
            <a:p>
              <a:pPr lvl="6" indent="2743131" defTabSz="1828754">
                <a:defRPr sz="4800" b="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r>
                <a:t>‘-</a:t>
              </a:r>
            </a:p>
          </p:txBody>
        </p:sp>
      </p:grpSp>
      <p:pic>
        <p:nvPicPr>
          <p:cNvPr id="159" name="Picture 13" descr="Picture 13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3" y="0"/>
            <a:ext cx="24377904" cy="13715999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834171" y="12628063"/>
            <a:ext cx="708582" cy="700446"/>
          </a:xfrm>
          <a:prstGeom prst="rect">
            <a:avLst/>
          </a:prstGeom>
        </p:spPr>
        <p:txBody>
          <a:bodyPr lIns="121920" tIns="121920" rIns="121920" bIns="121920" anchor="ctr"/>
          <a:lstStyle>
            <a:lvl1pPr algn="r" defTabSz="1371600">
              <a:defRPr sz="3200" b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161" name="Picture 2" descr="Picture 2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711200" y="642291"/>
            <a:ext cx="9601200" cy="7120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Picture 6" descr="Picture 6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9" y="0"/>
            <a:ext cx="2437790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16736" y="7936992"/>
            <a:ext cx="13277088" cy="3300763"/>
          </a:xfrm>
          <a:prstGeom prst="rect">
            <a:avLst/>
          </a:prstGeom>
        </p:spPr>
        <p:txBody>
          <a:bodyPr lIns="0" tIns="0" rIns="0" bIns="0" anchor="t"/>
          <a:lstStyle>
            <a:lvl1pPr marL="0" indent="0" defTabSz="1828800">
              <a:lnSpc>
                <a:spcPct val="90000"/>
              </a:lnSpc>
              <a:spcBef>
                <a:spcPts val="2000"/>
              </a:spcBef>
              <a:buSzTx/>
              <a:buNone/>
              <a:defRPr sz="5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1097279" indent="-640079" defTabSz="1828800">
              <a:lnSpc>
                <a:spcPct val="90000"/>
              </a:lnSpc>
              <a:spcBef>
                <a:spcPts val="2000"/>
              </a:spcBef>
              <a:buSzPct val="100000"/>
              <a:defRPr sz="5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625600" indent="-711200" defTabSz="1828800">
              <a:lnSpc>
                <a:spcPct val="90000"/>
              </a:lnSpc>
              <a:spcBef>
                <a:spcPts val="2000"/>
              </a:spcBef>
              <a:buSzPct val="100000"/>
              <a:buChar char="-"/>
              <a:defRPr sz="5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2082800" indent="-711200" defTabSz="1828800">
              <a:lnSpc>
                <a:spcPct val="90000"/>
              </a:lnSpc>
              <a:spcBef>
                <a:spcPts val="2000"/>
              </a:spcBef>
              <a:buSzPct val="100000"/>
              <a:defRPr sz="5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2540000" indent="-711200" defTabSz="1828800">
              <a:lnSpc>
                <a:spcPct val="90000"/>
              </a:lnSpc>
              <a:spcBef>
                <a:spcPts val="2000"/>
              </a:spcBef>
              <a:buSzPct val="100000"/>
              <a:defRPr sz="5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64" name="Picture 12" descr="Picture 12"/>
          <p:cNvPicPr>
            <a:picLocks noChangeAspect="1"/>
          </p:cNvPicPr>
          <p:nvPr/>
        </p:nvPicPr>
        <p:blipFill>
          <a:blip r:embed="rId5" cstate="print">
            <a:extLst/>
          </a:blip>
          <a:stretch>
            <a:fillRect/>
          </a:stretch>
        </p:blipFill>
        <p:spPr>
          <a:xfrm>
            <a:off x="1316736" y="12092530"/>
            <a:ext cx="9301399" cy="689825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Title Text"/>
          <p:cNvSpPr txBox="1">
            <a:spLocks noGrp="1"/>
          </p:cNvSpPr>
          <p:nvPr>
            <p:ph type="title"/>
          </p:nvPr>
        </p:nvSpPr>
        <p:spPr>
          <a:xfrm>
            <a:off x="1316736" y="2980944"/>
            <a:ext cx="13277088" cy="4773168"/>
          </a:xfrm>
          <a:prstGeom prst="rect">
            <a:avLst/>
          </a:prstGeom>
        </p:spPr>
        <p:txBody>
          <a:bodyPr lIns="0" tIns="0" rIns="0" bIns="0" anchor="b"/>
          <a:lstStyle>
            <a:lvl1pPr algn="l" defTabSz="1828800">
              <a:lnSpc>
                <a:spcPts val="11600"/>
              </a:lnSpc>
              <a:defRPr sz="12000" b="1" cap="all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228600" algn="ctr">
              <a:spcBef>
                <a:spcPts val="0"/>
              </a:spcBef>
              <a:buSzTx/>
              <a:buNone/>
              <a:defRPr sz="5400"/>
            </a:lvl2pPr>
            <a:lvl3pPr marL="0" indent="457200" algn="ctr">
              <a:spcBef>
                <a:spcPts val="0"/>
              </a:spcBef>
              <a:buSzTx/>
              <a:buNone/>
              <a:defRPr sz="5400"/>
            </a:lvl3pPr>
            <a:lvl4pPr marL="0" indent="685800" algn="ctr">
              <a:spcBef>
                <a:spcPts val="0"/>
              </a:spcBef>
              <a:buSzTx/>
              <a:buNone/>
              <a:defRPr sz="5400"/>
            </a:lvl4pPr>
            <a:lvl5pPr marL="0" indent="91440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9" r:id="rId9"/>
    <p:sldLayoutId id="2147483661" r:id="rId10"/>
    <p:sldLayoutId id="2147483662" r:id="rId11"/>
    <p:sldLayoutId id="2147483663" r:id="rId12"/>
    <p:sldLayoutId id="2147483664" r:id="rId1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1.mov"/><Relationship Id="rId2" Type="http://schemas.openxmlformats.org/officeDocument/2006/relationships/slideLayout" Target="../slideLayouts/slideLayout12.xml"/><Relationship Id="rId1" Type="http://schemas.openxmlformats.org/officeDocument/2006/relationships/video" Target="../media/media1.mov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lide Number Placeholder 6"/>
          <p:cNvSpPr txBox="1">
            <a:spLocks noGrp="1"/>
          </p:cNvSpPr>
          <p:nvPr>
            <p:ph type="sldNum" sz="quarter" idx="2"/>
          </p:nvPr>
        </p:nvSpPr>
        <p:spPr>
          <a:xfrm>
            <a:off x="23060191" y="12628063"/>
            <a:ext cx="482562" cy="70044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pPr/>
              <a:t>1</a:t>
            </a:fld>
            <a:endParaRPr/>
          </a:p>
        </p:txBody>
      </p:sp>
      <p:sp>
        <p:nvSpPr>
          <p:cNvPr id="176" name="Title 2"/>
          <p:cNvSpPr txBox="1">
            <a:spLocks noGrp="1"/>
          </p:cNvSpPr>
          <p:nvPr>
            <p:ph type="title"/>
          </p:nvPr>
        </p:nvSpPr>
        <p:spPr>
          <a:xfrm>
            <a:off x="1316736" y="2068299"/>
            <a:ext cx="13277086" cy="477316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Topic </a:t>
            </a:r>
            <a:r>
              <a:rPr dirty="0" smtClean="0"/>
              <a:t>Modeling</a:t>
            </a:r>
            <a:r>
              <a:rPr lang="en-US" dirty="0" smtClean="0"/>
              <a:t> </a:t>
            </a:r>
            <a:r>
              <a:rPr lang="en-US" dirty="0" err="1" smtClean="0"/>
              <a:t>Airbnb</a:t>
            </a:r>
            <a:r>
              <a:rPr dirty="0" smtClean="0"/>
              <a:t> </a:t>
            </a:r>
            <a:r>
              <a:rPr dirty="0"/>
              <a:t>Reviews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 err="1" smtClean="0"/>
              <a:t>Tushar</a:t>
            </a:r>
            <a:r>
              <a:rPr lang="en-US" dirty="0" smtClean="0"/>
              <a:t> </a:t>
            </a:r>
            <a:r>
              <a:rPr lang="en-US" dirty="0" err="1" smtClean="0"/>
              <a:t>Deswal</a:t>
            </a:r>
            <a:endParaRPr lang="en-US" dirty="0" smtClean="0"/>
          </a:p>
          <a:p>
            <a:r>
              <a:rPr lang="en-US" dirty="0" err="1" smtClean="0"/>
              <a:t>Preeyank</a:t>
            </a:r>
            <a:r>
              <a:rPr lang="en-US" dirty="0" smtClean="0"/>
              <a:t> </a:t>
            </a:r>
            <a:r>
              <a:rPr lang="en-US" dirty="0" err="1" smtClean="0"/>
              <a:t>Pable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 PRE-PROCESSING</a:t>
            </a:r>
            <a:endParaRPr 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2743200"/>
            <a:ext cx="23545800" cy="900113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81000" y="167640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rm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Review in the raw form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5638800"/>
            <a:ext cx="23241000" cy="1524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81000" y="457200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rm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After tokenizing lowercasing and removing punctuation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9144000"/>
            <a:ext cx="23317200" cy="6858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57200" y="815340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rm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After lemmatization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DOCUMENT WORD MATRIX</a:t>
            </a:r>
            <a:endParaRPr 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00600" y="4724400"/>
            <a:ext cx="12515850" cy="4800599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  <a:effectLst/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Autofit/>
          </a:bodyPr>
          <a:lstStyle/>
          <a:p>
            <a:pPr lvl="0" algn="l" defTabSz="1828800" hangingPunct="1"/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A document-term matrix or term-document matrix is a mathematical matrix that describes the frequency of terms that occur in a collection of documents.</a:t>
            </a:r>
          </a:p>
          <a:p>
            <a:pPr lvl="0"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lvl="0" algn="l" defTabSz="1828800" hangingPunct="1"/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The </a:t>
            </a:r>
            <a:r>
              <a:rPr lang="en-US" sz="3600" b="0" dirty="0" err="1" smtClean="0">
                <a:latin typeface="Calibri" pitchFamily="34" charset="0"/>
                <a:cs typeface="Calibri" pitchFamily="34" charset="0"/>
              </a:rPr>
              <a:t>sparsity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of the matrix = 0.71%</a:t>
            </a: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Calibri"/>
                <a:cs typeface="Calibri" pitchFamily="34" charset="0"/>
                <a:sym typeface="Calibri"/>
              </a:rPr>
              <a:t>NT WORD MATRIX</a:t>
            </a:r>
            <a:endParaRPr kumimoji="0" lang="en-US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Calibri"/>
              <a:cs typeface="Calibri" pitchFamily="34" charset="0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BUILDING LDA MODEL</a:t>
            </a:r>
            <a:endParaRPr lang="en-US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1000" y="1524000"/>
            <a:ext cx="22955622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Autofit/>
          </a:bodyPr>
          <a:lstStyle/>
          <a:p>
            <a:pPr algn="l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We select the optimum number of topics using the </a:t>
            </a:r>
            <a:r>
              <a:rPr lang="en-US" sz="3600" b="0" dirty="0" err="1" smtClean="0">
                <a:latin typeface="Calibri" pitchFamily="34" charset="0"/>
                <a:cs typeface="Calibri" pitchFamily="34" charset="0"/>
              </a:rPr>
              <a:t>GridsearchCV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function</a:t>
            </a:r>
          </a:p>
          <a:p>
            <a:pPr algn="l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It returns a model with the lowest perplexity and the highest Log-likelihood score</a:t>
            </a:r>
          </a:p>
          <a:p>
            <a:pPr algn="l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We also get the Document-Topic matrix which helps to interpret the loading of each topic in individual documents</a:t>
            </a:r>
          </a:p>
          <a:p>
            <a:pPr algn="l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>
              <a:buFont typeface="Arial" pitchFamily="34" charset="0"/>
              <a:buChar char="•"/>
            </a:pPr>
            <a:endParaRPr lang="en-US" sz="3600" b="0" dirty="0" smtClean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5334000"/>
            <a:ext cx="13868400" cy="7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754600" y="5334000"/>
            <a:ext cx="5105400" cy="762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6"/>
          <p:cNvSpPr/>
          <p:nvPr/>
        </p:nvSpPr>
        <p:spPr>
          <a:xfrm>
            <a:off x="4572000" y="4419600"/>
            <a:ext cx="443903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Document Topic Matrix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7069322" y="4572000"/>
            <a:ext cx="71561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Topics distribution across documents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INTERPRETING THE TOPICS</a:t>
            </a:r>
            <a:endParaRPr lang="en-US" b="1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81000" y="1524000"/>
            <a:ext cx="22955622" cy="2362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Autofit/>
          </a:bodyPr>
          <a:lstStyle/>
          <a:p>
            <a:pPr algn="l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We will use </a:t>
            </a:r>
            <a:r>
              <a:rPr lang="en-US" sz="3600" b="0" dirty="0" err="1" smtClean="0">
                <a:latin typeface="Calibri" pitchFamily="34" charset="0"/>
                <a:cs typeface="Calibri" pitchFamily="34" charset="0"/>
              </a:rPr>
              <a:t>PyLDAvis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package to visualize each topic and the top significant words in each topic</a:t>
            </a:r>
          </a:p>
          <a:p>
            <a:pPr algn="l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Below is the word distribution for Topic 2 – 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Awesome experience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3429000"/>
            <a:ext cx="13030200" cy="9677400"/>
          </a:xfrm>
          <a:prstGeom prst="rect">
            <a:avLst/>
          </a:prstGeom>
          <a:noFill/>
          <a:ln w="9525">
            <a:solidFill>
              <a:schemeClr val="accent1">
                <a:lumMod val="40000"/>
                <a:lumOff val="60000"/>
              </a:schemeClr>
            </a:solidFill>
            <a:miter lim="800000"/>
            <a:headEnd/>
            <a:tailEnd/>
          </a:ln>
          <a:effectLst/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 t="6667"/>
          <a:stretch>
            <a:fillRect/>
          </a:stretch>
        </p:blipFill>
        <p:spPr bwMode="auto">
          <a:xfrm>
            <a:off x="14478000" y="3657600"/>
            <a:ext cx="81534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 cstate="print"/>
          <a:srcRect t="9091"/>
          <a:stretch>
            <a:fillRect/>
          </a:stretch>
        </p:blipFill>
        <p:spPr bwMode="auto">
          <a:xfrm>
            <a:off x="14554200" y="8534400"/>
            <a:ext cx="8001000" cy="457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Oval 7"/>
          <p:cNvSpPr/>
          <p:nvPr/>
        </p:nvSpPr>
        <p:spPr>
          <a:xfrm>
            <a:off x="16230600" y="3810000"/>
            <a:ext cx="1981200" cy="3657600"/>
          </a:xfrm>
          <a:prstGeom prst="ellipse">
            <a:avLst/>
          </a:prstGeom>
          <a:noFill/>
          <a:ln w="12700" cap="flat">
            <a:solidFill>
              <a:schemeClr val="tx1"/>
            </a:solidFill>
            <a:miter lim="400000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449800" y="8077200"/>
            <a:ext cx="23920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2 Box plot</a:t>
            </a:r>
            <a:endParaRPr lang="en-US" sz="2400" b="0" dirty="0"/>
          </a:p>
        </p:txBody>
      </p:sp>
      <p:sp>
        <p:nvSpPr>
          <p:cNvPr id="11" name="Rectangle 10"/>
          <p:cNvSpPr/>
          <p:nvPr/>
        </p:nvSpPr>
        <p:spPr>
          <a:xfrm>
            <a:off x="17526000" y="32004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2 Histogram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3429000"/>
            <a:ext cx="14249400" cy="944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18993" y="137254"/>
            <a:ext cx="22955622" cy="1080121"/>
          </a:xfrm>
        </p:spPr>
        <p:txBody>
          <a:bodyPr/>
          <a:lstStyle/>
          <a:p>
            <a:r>
              <a:rPr lang="en-US" b="1" dirty="0" smtClean="0"/>
              <a:t>INTERPRETING THE TOPICS</a:t>
            </a:r>
            <a:endParaRPr lang="en-US" b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935200" y="3429000"/>
            <a:ext cx="87630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Oval 7"/>
          <p:cNvSpPr/>
          <p:nvPr/>
        </p:nvSpPr>
        <p:spPr>
          <a:xfrm>
            <a:off x="16992600" y="3429000"/>
            <a:ext cx="1981200" cy="3657600"/>
          </a:xfrm>
          <a:prstGeom prst="ellipse">
            <a:avLst/>
          </a:prstGeom>
          <a:noFill/>
          <a:ln w="12700" cap="flat">
            <a:solidFill>
              <a:schemeClr val="tx1"/>
            </a:solidFill>
            <a:miter lim="400000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4935200" y="8229600"/>
            <a:ext cx="86106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Rectangle 9"/>
          <p:cNvSpPr/>
          <p:nvPr/>
        </p:nvSpPr>
        <p:spPr>
          <a:xfrm>
            <a:off x="3429000" y="2514600"/>
            <a:ext cx="7895110" cy="10464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 smtClean="0"/>
              <a:t>Word distribution – Topic 5 - </a:t>
            </a:r>
            <a:r>
              <a:rPr lang="en-US" sz="3200" dirty="0" smtClean="0">
                <a:latin typeface="Calibri" pitchFamily="34" charset="0"/>
                <a:cs typeface="Calibri" pitchFamily="34" charset="0"/>
              </a:rPr>
              <a:t>Commute/travel</a:t>
            </a:r>
          </a:p>
          <a:p>
            <a:endParaRPr lang="en-US" b="0" dirty="0"/>
          </a:p>
        </p:txBody>
      </p:sp>
      <p:sp>
        <p:nvSpPr>
          <p:cNvPr id="11" name="Rectangle 10"/>
          <p:cNvSpPr/>
          <p:nvPr/>
        </p:nvSpPr>
        <p:spPr>
          <a:xfrm>
            <a:off x="17754600" y="28194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5 Histogram</a:t>
            </a:r>
            <a:endParaRPr lang="en-US" sz="2400" b="0" dirty="0"/>
          </a:p>
        </p:txBody>
      </p:sp>
      <p:sp>
        <p:nvSpPr>
          <p:cNvPr id="12" name="Rectangle 11"/>
          <p:cNvSpPr/>
          <p:nvPr/>
        </p:nvSpPr>
        <p:spPr>
          <a:xfrm>
            <a:off x="17948277" y="7772400"/>
            <a:ext cx="23920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5 Box plot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352800"/>
            <a:ext cx="14325600" cy="975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Rectangle 3"/>
          <p:cNvSpPr/>
          <p:nvPr/>
        </p:nvSpPr>
        <p:spPr>
          <a:xfrm>
            <a:off x="1752600" y="2438400"/>
            <a:ext cx="92720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Word distribution – Topic 7 </a:t>
            </a:r>
            <a:r>
              <a:rPr lang="en-US" sz="3600" dirty="0" smtClean="0">
                <a:latin typeface="Calibri" pitchFamily="34" charset="0"/>
                <a:cs typeface="Calibri" pitchFamily="34" charset="0"/>
              </a:rPr>
              <a:t>Communicative host</a:t>
            </a:r>
            <a:endParaRPr lang="en-US" sz="3600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 t="6780"/>
          <a:stretch>
            <a:fillRect/>
          </a:stretch>
        </p:blipFill>
        <p:spPr bwMode="auto">
          <a:xfrm>
            <a:off x="15240000" y="3352800"/>
            <a:ext cx="79248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 cstate="print"/>
          <a:srcRect t="6349"/>
          <a:stretch>
            <a:fillRect/>
          </a:stretch>
        </p:blipFill>
        <p:spPr bwMode="auto">
          <a:xfrm>
            <a:off x="15392400" y="8305800"/>
            <a:ext cx="7848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Oval 6"/>
          <p:cNvSpPr/>
          <p:nvPr/>
        </p:nvSpPr>
        <p:spPr>
          <a:xfrm>
            <a:off x="19431000" y="3429000"/>
            <a:ext cx="1981200" cy="3657600"/>
          </a:xfrm>
          <a:prstGeom prst="ellipse">
            <a:avLst/>
          </a:prstGeom>
          <a:noFill/>
          <a:ln w="12700" cap="flat">
            <a:solidFill>
              <a:schemeClr val="tx1"/>
            </a:solidFill>
            <a:miter lim="400000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INTERPRETING THE TOPICS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17754600" y="2819400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7 Histogram</a:t>
            </a:r>
            <a:endParaRPr lang="en-US" sz="2400" b="0" dirty="0"/>
          </a:p>
        </p:txBody>
      </p:sp>
      <p:sp>
        <p:nvSpPr>
          <p:cNvPr id="10" name="Rectangle 9"/>
          <p:cNvSpPr/>
          <p:nvPr/>
        </p:nvSpPr>
        <p:spPr>
          <a:xfrm>
            <a:off x="17948276" y="7772400"/>
            <a:ext cx="23920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/>
              <a:t>Topic 7 Box plot</a:t>
            </a:r>
            <a:endParaRPr lang="en-US" sz="2400" b="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22955622" cy="1080121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AGENDA</a:t>
            </a:r>
            <a:endParaRPr lang="en-US" sz="4400" b="1" dirty="0"/>
          </a:p>
        </p:txBody>
      </p:sp>
      <p:pic>
        <p:nvPicPr>
          <p:cNvPr id="3" name="Picture 4" descr="Picture 4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1524000" y="3124200"/>
            <a:ext cx="7798391" cy="6812215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Donut 5"/>
          <p:cNvSpPr/>
          <p:nvPr/>
        </p:nvSpPr>
        <p:spPr>
          <a:xfrm>
            <a:off x="11218016" y="4886484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4BC4C5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Donut 6"/>
          <p:cNvSpPr/>
          <p:nvPr/>
        </p:nvSpPr>
        <p:spPr>
          <a:xfrm>
            <a:off x="11218016" y="5919698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" name="Donut 7"/>
          <p:cNvSpPr/>
          <p:nvPr/>
        </p:nvSpPr>
        <p:spPr>
          <a:xfrm>
            <a:off x="11213019" y="9395080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4BC4C5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7" name="TextBox 26"/>
          <p:cNvSpPr txBox="1"/>
          <p:nvPr/>
        </p:nvSpPr>
        <p:spPr>
          <a:xfrm>
            <a:off x="12192000" y="5867400"/>
            <a:ext cx="9312714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Pre-processing the data</a:t>
            </a:r>
            <a:endParaRPr lang="en-US" dirty="0"/>
          </a:p>
        </p:txBody>
      </p:sp>
      <p:sp>
        <p:nvSpPr>
          <p:cNvPr id="8" name="TextBox 26"/>
          <p:cNvSpPr txBox="1"/>
          <p:nvPr/>
        </p:nvSpPr>
        <p:spPr>
          <a:xfrm>
            <a:off x="12115800" y="7010400"/>
            <a:ext cx="9312714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Create Document word matrix</a:t>
            </a:r>
            <a:endParaRPr dirty="0"/>
          </a:p>
        </p:txBody>
      </p:sp>
      <p:sp>
        <p:nvSpPr>
          <p:cNvPr id="9" name="TextBox 26"/>
          <p:cNvSpPr txBox="1"/>
          <p:nvPr/>
        </p:nvSpPr>
        <p:spPr>
          <a:xfrm>
            <a:off x="12120799" y="7035132"/>
            <a:ext cx="9312713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 dirty="0"/>
          </a:p>
        </p:txBody>
      </p:sp>
      <p:sp>
        <p:nvSpPr>
          <p:cNvPr id="10" name="TextBox 26"/>
          <p:cNvSpPr txBox="1"/>
          <p:nvPr/>
        </p:nvSpPr>
        <p:spPr>
          <a:xfrm>
            <a:off x="12115800" y="8165432"/>
            <a:ext cx="10124369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Topic Modeling</a:t>
            </a:r>
            <a:endParaRPr lang="en-US" dirty="0"/>
          </a:p>
        </p:txBody>
      </p:sp>
      <p:sp>
        <p:nvSpPr>
          <p:cNvPr id="11" name="Donut 13"/>
          <p:cNvSpPr/>
          <p:nvPr/>
        </p:nvSpPr>
        <p:spPr>
          <a:xfrm>
            <a:off x="11213019" y="8204678"/>
            <a:ext cx="731521" cy="731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2" name="Donut 14"/>
          <p:cNvSpPr/>
          <p:nvPr/>
        </p:nvSpPr>
        <p:spPr>
          <a:xfrm>
            <a:off x="11218016" y="3704114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3" name="TextBox 26"/>
          <p:cNvSpPr txBox="1"/>
          <p:nvPr/>
        </p:nvSpPr>
        <p:spPr>
          <a:xfrm>
            <a:off x="12115800" y="3694014"/>
            <a:ext cx="9312714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How to achieve?</a:t>
            </a:r>
            <a:endParaRPr dirty="0"/>
          </a:p>
        </p:txBody>
      </p:sp>
      <p:sp>
        <p:nvSpPr>
          <p:cNvPr id="14" name="TextBox 26"/>
          <p:cNvSpPr txBox="1"/>
          <p:nvPr/>
        </p:nvSpPr>
        <p:spPr>
          <a:xfrm>
            <a:off x="12115800" y="9387048"/>
            <a:ext cx="10124369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Selecting the best model</a:t>
            </a:r>
            <a:endParaRPr lang="en-US" dirty="0"/>
          </a:p>
        </p:txBody>
      </p:sp>
      <p:sp>
        <p:nvSpPr>
          <p:cNvPr id="15" name="Donut 18"/>
          <p:cNvSpPr/>
          <p:nvPr/>
        </p:nvSpPr>
        <p:spPr>
          <a:xfrm>
            <a:off x="11213019" y="7062189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4BC4C5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" name="TextBox 26"/>
          <p:cNvSpPr txBox="1"/>
          <p:nvPr/>
        </p:nvSpPr>
        <p:spPr>
          <a:xfrm>
            <a:off x="12115800" y="10605666"/>
            <a:ext cx="10124369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How the model will help the business</a:t>
            </a:r>
            <a:endParaRPr lang="en-US" dirty="0"/>
          </a:p>
        </p:txBody>
      </p:sp>
      <p:sp>
        <p:nvSpPr>
          <p:cNvPr id="17" name="Donut 20"/>
          <p:cNvSpPr/>
          <p:nvPr/>
        </p:nvSpPr>
        <p:spPr>
          <a:xfrm>
            <a:off x="11213019" y="10644912"/>
            <a:ext cx="731521" cy="731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92D050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" name="Donut 21"/>
          <p:cNvSpPr/>
          <p:nvPr/>
        </p:nvSpPr>
        <p:spPr>
          <a:xfrm>
            <a:off x="11218016" y="2558282"/>
            <a:ext cx="731521" cy="7315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400" y="10800"/>
                </a:moveTo>
                <a:cubicBezTo>
                  <a:pt x="5400" y="13782"/>
                  <a:pt x="7818" y="16200"/>
                  <a:pt x="10800" y="16200"/>
                </a:cubicBezTo>
                <a:cubicBezTo>
                  <a:pt x="13782" y="16200"/>
                  <a:pt x="16200" y="13782"/>
                  <a:pt x="16200" y="10800"/>
                </a:cubicBezTo>
                <a:cubicBezTo>
                  <a:pt x="16200" y="7818"/>
                  <a:pt x="13782" y="5400"/>
                  <a:pt x="10800" y="5400"/>
                </a:cubicBezTo>
                <a:cubicBezTo>
                  <a:pt x="7818" y="5400"/>
                  <a:pt x="5400" y="7818"/>
                  <a:pt x="5400" y="10800"/>
                </a:cubicBezTo>
                <a:close/>
              </a:path>
            </a:pathLst>
          </a:custGeom>
          <a:solidFill>
            <a:srgbClr val="4BC4C5"/>
          </a:solidFill>
          <a:ln w="12700">
            <a:miter lim="400000"/>
          </a:ln>
        </p:spPr>
        <p:txBody>
          <a:bodyPr tIns="91439" bIns="91439" anchor="ctr"/>
          <a:lstStyle/>
          <a:p>
            <a:pPr defTabSz="1828800">
              <a:defRPr sz="5600" b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" name="TextBox 26"/>
          <p:cNvSpPr txBox="1"/>
          <p:nvPr/>
        </p:nvSpPr>
        <p:spPr>
          <a:xfrm>
            <a:off x="12115800" y="2514600"/>
            <a:ext cx="9312714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Business Objective</a:t>
            </a:r>
            <a:endParaRPr dirty="0"/>
          </a:p>
        </p:txBody>
      </p:sp>
      <p:sp>
        <p:nvSpPr>
          <p:cNvPr id="21" name="TextBox 26"/>
          <p:cNvSpPr txBox="1"/>
          <p:nvPr/>
        </p:nvSpPr>
        <p:spPr>
          <a:xfrm>
            <a:off x="12192000" y="4876800"/>
            <a:ext cx="9312714" cy="738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smtClean="0"/>
              <a:t>Data Dictionary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7341509_203074060624053_5129649797195628544_n.png" descr="47341509_203074060624053_5129649797195628544_n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685800" y="5943600"/>
            <a:ext cx="13792200" cy="7315200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81000" y="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rm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BUSINESS OBJECTIVE – CURRENT SITUATION</a:t>
            </a:r>
            <a:endParaRPr kumimoji="0" lang="en-US" sz="4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 l="2292" t="4678" r="3725" b="11111"/>
          <a:stretch>
            <a:fillRect/>
          </a:stretch>
        </p:blipFill>
        <p:spPr bwMode="auto">
          <a:xfrm>
            <a:off x="14630400" y="5867400"/>
            <a:ext cx="3124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26"/>
          <p:cNvSpPr txBox="1"/>
          <p:nvPr/>
        </p:nvSpPr>
        <p:spPr>
          <a:xfrm>
            <a:off x="457200" y="1447800"/>
            <a:ext cx="18059400" cy="46166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 dirty="0" err="1" smtClean="0"/>
              <a:t>AirBnb</a:t>
            </a:r>
            <a:r>
              <a:rPr lang="en-US" dirty="0" smtClean="0"/>
              <a:t> currently uses many parameters to upgrade a host to a super-host: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Host listings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Reviews/month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Review ratings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Cancellations</a:t>
            </a:r>
          </a:p>
          <a:p>
            <a:endParaRPr lang="en-US" dirty="0" smtClean="0"/>
          </a:p>
          <a:p>
            <a:r>
              <a:rPr lang="en-US" dirty="0" smtClean="0"/>
              <a:t>Still there is discontent among many hosts – many feel they should be upgraded to Super-hosts</a:t>
            </a:r>
          </a:p>
          <a:p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2514600"/>
            <a:ext cx="10134600" cy="853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381000" y="0"/>
            <a:ext cx="22955622" cy="1080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rmAutofit/>
          </a:bodyPr>
          <a:lstStyle/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1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BUSINESS OBJECTIVE – BENEFITS</a:t>
            </a:r>
            <a:r>
              <a:rPr kumimoji="0" lang="en-US" sz="4200" b="1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 OF BECOMING A SUPERHOST</a:t>
            </a:r>
            <a:endParaRPr kumimoji="0" lang="en-US" sz="4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TextBox 26"/>
          <p:cNvSpPr txBox="1"/>
          <p:nvPr/>
        </p:nvSpPr>
        <p:spPr>
          <a:xfrm>
            <a:off x="12115800" y="2514600"/>
            <a:ext cx="9312714" cy="3508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buFont typeface="Arial" pitchFamily="34" charset="0"/>
              <a:buChar char="•"/>
            </a:pPr>
            <a:r>
              <a:rPr lang="en-US" dirty="0" smtClean="0"/>
              <a:t> Priority placement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Profile badge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Additional 20% referral bonus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Priority support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Special discounts from Tax partners</a:t>
            </a:r>
          </a:p>
          <a:p>
            <a:pPr>
              <a:buFont typeface="Arial" pitchFamily="34" charset="0"/>
              <a:buChar char="•"/>
            </a:pP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22955622" cy="1080121"/>
          </a:xfrm>
        </p:spPr>
        <p:txBody>
          <a:bodyPr>
            <a:normAutofit/>
          </a:bodyPr>
          <a:lstStyle/>
          <a:p>
            <a:r>
              <a:rPr lang="en-US" b="1" dirty="0" smtClean="0"/>
              <a:t>BUSINESS OBJECTIVE –  TOPIC MODELING IN ACTION @AMAZON</a:t>
            </a:r>
            <a:endParaRPr lang="en-US" b="1" dirty="0"/>
          </a:p>
        </p:txBody>
      </p:sp>
      <p:pic>
        <p:nvPicPr>
          <p:cNvPr id="5" name="Untitled.mov" descr="Untitled.mov"/>
          <p:cNvPicPr>
            <a:picLocks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1676400" y="1676400"/>
            <a:ext cx="20193000" cy="10896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9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22955622" cy="1080121"/>
          </a:xfrm>
        </p:spPr>
        <p:txBody>
          <a:bodyPr>
            <a:normAutofit/>
          </a:bodyPr>
          <a:lstStyle/>
          <a:p>
            <a:r>
              <a:rPr lang="en-US" b="1" dirty="0" smtClean="0"/>
              <a:t>INTRODUCTION TO TOPIC MODELING – USING USER REVIEWS EFFICIENTLY</a:t>
            </a:r>
            <a:endParaRPr lang="en-US" b="1" dirty="0"/>
          </a:p>
        </p:txBody>
      </p:sp>
      <p:pic>
        <p:nvPicPr>
          <p:cNvPr id="21" name="Picture 20" descr="topic-modeling-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95600" y="5181600"/>
            <a:ext cx="15751663" cy="8026769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533400" y="3276600"/>
            <a:ext cx="22955622" cy="1537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130622" tIns="130622" rIns="130622" bIns="130622" anchor="ctr">
            <a:noAutofit/>
          </a:bodyPr>
          <a:lstStyle/>
          <a:p>
            <a:pPr algn="l" defTabSz="1828800" hangingPunct="1"/>
            <a:r>
              <a:rPr lang="en-US" sz="3600" dirty="0" smtClean="0">
                <a:latin typeface="Calibri" pitchFamily="34" charset="0"/>
                <a:cs typeface="Calibri" pitchFamily="34" charset="0"/>
              </a:rPr>
              <a:t>The Problem with Information: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as more information becomes available, it is harder and harder to find what we are looking for </a:t>
            </a:r>
          </a:p>
          <a:p>
            <a:pPr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 defTabSz="1828800" hangingPunct="1"/>
            <a:r>
              <a:rPr lang="en-US" sz="3600" dirty="0" smtClean="0">
                <a:latin typeface="Calibri" pitchFamily="34" charset="0"/>
                <a:cs typeface="Calibri" pitchFamily="34" charset="0"/>
              </a:rPr>
              <a:t>A Solution: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Use topic models to discover hidden topic- based patterns. There are many techniques to perform topic modeling, we have used LDA (Latent dirichlet allocation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)</a:t>
            </a:r>
          </a:p>
          <a:p>
            <a:pPr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Calibri"/>
                <a:cs typeface="Calibri" pitchFamily="34" charset="0"/>
                <a:sym typeface="Calibri"/>
              </a:rPr>
              <a:t>TION</a:t>
            </a:r>
            <a:endParaRPr kumimoji="0" lang="en-US" sz="360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itchFamily="34" charset="0"/>
              <a:ea typeface="Calibri"/>
              <a:cs typeface="Calibri" pitchFamily="34" charset="0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Latent </a:t>
            </a:r>
            <a:r>
              <a:rPr lang="en-US" b="1" dirty="0" err="1" smtClean="0"/>
              <a:t>Dirichlet</a:t>
            </a:r>
            <a:r>
              <a:rPr lang="en-US" b="1" dirty="0" smtClean="0"/>
              <a:t> allocation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990600" y="2362200"/>
            <a:ext cx="227076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28800" hangingPunct="1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LDA or latent </a:t>
            </a:r>
            <a:r>
              <a:rPr lang="en-US" sz="3600" b="0" dirty="0" err="1" smtClean="0">
                <a:latin typeface="Calibri" pitchFamily="34" charset="0"/>
                <a:cs typeface="Calibri" pitchFamily="34" charset="0"/>
              </a:rPr>
              <a:t>Dirichlet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allocation is a “generative probabilistic model” of a collection of composites made up of parts. In terms of topic modeling, the composites are documents and the parts are words and/or phrases (n-grams).</a:t>
            </a:r>
          </a:p>
          <a:p>
            <a:pPr algn="l" defTabSz="1828800" hangingPunct="1"/>
            <a:endParaRPr lang="en-US" sz="3600" b="0" dirty="0" smtClean="0">
              <a:latin typeface="Calibri" pitchFamily="34" charset="0"/>
              <a:cs typeface="Calibri" pitchFamily="34" charset="0"/>
            </a:endParaRPr>
          </a:p>
          <a:p>
            <a:pPr algn="l" defTabSz="1828800" hangingPunct="1">
              <a:buFont typeface="Arial" pitchFamily="34" charset="0"/>
              <a:buChar char="•"/>
            </a:pP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 We have used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Perplexity and Log-likelihood to come up with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optimal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number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of </a:t>
            </a:r>
            <a:r>
              <a:rPr lang="en-US" sz="3600" b="0" dirty="0" smtClean="0">
                <a:latin typeface="Calibri" pitchFamily="34" charset="0"/>
                <a:cs typeface="Calibri" pitchFamily="34" charset="0"/>
              </a:rPr>
              <a:t>Topics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 DICTIONARY</a:t>
            </a:r>
            <a:endParaRPr lang="en-US" b="1" dirty="0"/>
          </a:p>
        </p:txBody>
      </p:sp>
      <p:sp>
        <p:nvSpPr>
          <p:cNvPr id="4" name="TextBox 26"/>
          <p:cNvSpPr txBox="1"/>
          <p:nvPr/>
        </p:nvSpPr>
        <p:spPr>
          <a:xfrm>
            <a:off x="457200" y="1828800"/>
            <a:ext cx="21031200" cy="1846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tIns="91439" bIns="91439">
            <a:spAutoFit/>
          </a:bodyPr>
          <a:lstStyle>
            <a:lvl1pPr algn="l" defTabSz="1828800">
              <a:defRPr sz="3600" b="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>
              <a:buFont typeface="Arial" pitchFamily="34" charset="0"/>
              <a:buChar char="•"/>
            </a:pPr>
            <a:r>
              <a:rPr lang="en-US" dirty="0" smtClean="0"/>
              <a:t> We have used two tables for creating the Final Reviews table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 We have selected review data only for Boston listings and a subset of reviews so that Total review &lt; 25000</a:t>
            </a:r>
          </a:p>
          <a:p>
            <a:endParaRPr lang="en-US" dirty="0"/>
          </a:p>
        </p:txBody>
      </p:sp>
      <p:graphicFrame>
        <p:nvGraphicFramePr>
          <p:cNvPr id="6" name="Diagram 5"/>
          <p:cNvGraphicFramePr/>
          <p:nvPr/>
        </p:nvGraphicFramePr>
        <p:xfrm>
          <a:off x="2971800" y="2667000"/>
          <a:ext cx="16256000" cy="922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22955622" cy="990600"/>
          </a:xfrm>
        </p:spPr>
        <p:txBody>
          <a:bodyPr>
            <a:normAutofit/>
          </a:bodyPr>
          <a:lstStyle/>
          <a:p>
            <a:r>
              <a:rPr lang="en-US" b="1" dirty="0" smtClean="0"/>
              <a:t>TEXT PRE-PROCESSING</a:t>
            </a:r>
            <a:endParaRPr lang="en-US" b="1" dirty="0"/>
          </a:p>
        </p:txBody>
      </p:sp>
      <p:graphicFrame>
        <p:nvGraphicFramePr>
          <p:cNvPr id="7" name="Diagram 6"/>
          <p:cNvGraphicFramePr/>
          <p:nvPr/>
        </p:nvGraphicFramePr>
        <p:xfrm>
          <a:off x="1143000" y="2209800"/>
          <a:ext cx="21336000" cy="98382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531</Words>
  <Application>Microsoft Office PowerPoint</Application>
  <PresentationFormat>Custom</PresentationFormat>
  <Paragraphs>90</Paragraphs>
  <Slides>16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White</vt:lpstr>
      <vt:lpstr>Topic Modeling Airbnb Reviews</vt:lpstr>
      <vt:lpstr>AGENDA</vt:lpstr>
      <vt:lpstr>Slide 3</vt:lpstr>
      <vt:lpstr>Slide 4</vt:lpstr>
      <vt:lpstr>BUSINESS OBJECTIVE –  TOPIC MODELING IN ACTION @AMAZON</vt:lpstr>
      <vt:lpstr>INTRODUCTION TO TOPIC MODELING – USING USER REVIEWS EFFICIENTLY</vt:lpstr>
      <vt:lpstr>Latent Dirichlet allocation</vt:lpstr>
      <vt:lpstr>DATA DICTIONARY</vt:lpstr>
      <vt:lpstr>TEXT PRE-PROCESSING</vt:lpstr>
      <vt:lpstr>DATA PRE-PROCESSING</vt:lpstr>
      <vt:lpstr>DOCUMENT WORD MATRIX</vt:lpstr>
      <vt:lpstr>BUILDING LDA MODEL</vt:lpstr>
      <vt:lpstr>INTERPRETING THE TOPICS</vt:lpstr>
      <vt:lpstr>INTERPRETING THE TOPICS</vt:lpstr>
      <vt:lpstr>INTERPRETING THE TOPICS</vt:lpstr>
      <vt:lpstr>Slide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Modeling Airbnb Reviews</dc:title>
  <cp:lastModifiedBy>HP</cp:lastModifiedBy>
  <cp:revision>179</cp:revision>
  <dcterms:modified xsi:type="dcterms:W3CDTF">2018-12-05T18:34:43Z</dcterms:modified>
</cp:coreProperties>
</file>